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70" r:id="rId3"/>
    <p:sldId id="273" r:id="rId4"/>
    <p:sldId id="283" r:id="rId5"/>
    <p:sldId id="261" r:id="rId6"/>
    <p:sldId id="292" r:id="rId7"/>
    <p:sldId id="258" r:id="rId8"/>
    <p:sldId id="274" r:id="rId9"/>
    <p:sldId id="277" r:id="rId10"/>
    <p:sldId id="285" r:id="rId11"/>
    <p:sldId id="259" r:id="rId12"/>
    <p:sldId id="294" r:id="rId13"/>
    <p:sldId id="297" r:id="rId14"/>
    <p:sldId id="299" r:id="rId15"/>
    <p:sldId id="287" r:id="rId16"/>
    <p:sldId id="300" r:id="rId17"/>
    <p:sldId id="315" r:id="rId18"/>
    <p:sldId id="316" r:id="rId19"/>
    <p:sldId id="266" r:id="rId20"/>
    <p:sldId id="262" r:id="rId21"/>
    <p:sldId id="304" r:id="rId22"/>
    <p:sldId id="309" r:id="rId23"/>
    <p:sldId id="265" r:id="rId24"/>
    <p:sldId id="305" r:id="rId25"/>
    <p:sldId id="307" r:id="rId26"/>
    <p:sldId id="263" r:id="rId27"/>
    <p:sldId id="264" r:id="rId28"/>
    <p:sldId id="313" r:id="rId29"/>
    <p:sldId id="278" r:id="rId30"/>
    <p:sldId id="288" r:id="rId31"/>
    <p:sldId id="279" r:id="rId32"/>
    <p:sldId id="282" r:id="rId33"/>
    <p:sldId id="271" r:id="rId3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3"/>
    <p:restoredTop sz="94610"/>
  </p:normalViewPr>
  <p:slideViewPr>
    <p:cSldViewPr snapToGrid="0" snapToObjects="1">
      <p:cViewPr varScale="1">
        <p:scale>
          <a:sx n="108" d="100"/>
          <a:sy n="108" d="100"/>
        </p:scale>
        <p:origin x="20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Zero-click %</c:v>
          </c:tx>
          <c:spPr>
            <a:solidFill>
              <a:srgbClr val="FF7300"/>
            </a:solidFill>
            <a:ln>
              <a:solidFill>
                <a:srgbClr val="C75A00"/>
              </a:solidFill>
            </a:ln>
          </c:spPr>
          <c:invertIfNegative val="1"/>
          <c:dLbls>
            <c:numFmt formatCode="0&quot;%&quot;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rgbClr val="FF7300"/>
                    </a:solidFill>
                    <a:latin typeface="Arial Black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2022</c:v>
              </c:pt>
              <c:pt idx="1">
                <c:v>2024</c:v>
              </c:pt>
              <c:pt idx="2">
                <c:v>2026</c:v>
              </c:pt>
            </c:strLit>
          </c:cat>
          <c:val>
            <c:numLit>
              <c:formatCode>General</c:formatCode>
              <c:ptCount val="3"/>
              <c:pt idx="0">
                <c:v>26</c:v>
              </c:pt>
              <c:pt idx="1">
                <c:v>60</c:v>
              </c:pt>
              <c:pt idx="2">
                <c:v>80</c:v>
              </c:pt>
            </c:numLit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C75A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0447-334E-8766-F579DFAF4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11111111"/>
        <c:axId val="222222222"/>
      </c:barChart>
      <c:catAx>
        <c:axId val="11111111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rgbClr val="0E0E0E"/>
            </a:solidFill>
          </a:ln>
        </c:spPr>
        <c:txPr>
          <a:bodyPr/>
          <a:lstStyle/>
          <a:p>
            <a:pPr>
              <a:defRPr sz="1600" b="1">
                <a:solidFill>
                  <a:srgbClr val="333333"/>
                </a:solidFill>
                <a:latin typeface="Calibri"/>
              </a:defRPr>
            </a:pPr>
            <a:endParaRPr lang="en-US"/>
          </a:p>
        </c:txPr>
        <c:crossAx val="222222222"/>
        <c:crosses val="autoZero"/>
        <c:auto val="1"/>
        <c:lblAlgn val="ctr"/>
        <c:lblOffset val="100"/>
        <c:noMultiLvlLbl val="1"/>
      </c:catAx>
      <c:valAx>
        <c:axId val="22222222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111111111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45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69BA3-859D-2348-6431-3155CFFCD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E6D19B-75B3-37AF-AE1D-9FAD63401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1D733-82E2-62B5-0E6A-AB46225F5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31BEB-CF73-87CF-D2D2-AE5F6B344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34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FDFE0-A58C-55E9-ED48-2F81F2BFC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E45A34-95DC-189C-E1F8-23A3412F4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E825E8-1193-EA47-76BA-5DDA7C1E7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941C3-4D9D-459E-6362-1B10C1479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9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FEEFB-331A-AA3B-FC6B-06C77BEE0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849397-D22C-E480-09EC-33B82ED8C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9E6C1F-2790-13CE-A9BC-50B89B2DF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FF7F5-99DC-C3BC-B9A3-789B9E53D4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02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39DF8-A5CE-FFEE-F066-BD862D16A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3A98B-D196-3DB9-31DE-9206BA93F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36BA7-6DB4-A140-E2BE-89889F239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7048C-E85E-397A-3F94-AAE7925A6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4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23C18-F15C-964F-DFF7-C48E5B999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A6AFCA-9BA2-6EB3-3A5C-7713195A9E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B19ABB-BF51-91C5-8181-18E6B8EC1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E54E1-4528-7B73-F9E5-841B8B149A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37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E5303-0053-014C-9062-4CD5EF84E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29E35C-A2D6-54D1-B5E4-2C6D1D384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AEE120-E804-ED6B-FCF0-4CF661B30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72E16-0C18-BE39-01E8-F87148187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5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A968E-0C48-FDDA-DFE1-16184E69A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DE6E4-2E05-C5C2-F942-0C9769F24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B7B9E1-FAE8-516A-826E-D35398ACD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AE029-242A-C167-226E-41D31658A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0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FCB62-72B5-79DE-FBFA-8518284A1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2F9358-7E72-EBD3-500B-B72D575667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68207-F771-09DB-F739-7AFF45D12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88271-DA69-6C8B-CD9A-69554235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9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8A216-A827-3275-60F8-7737EE6AD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8FAFE-2DD1-AE0E-77AB-CA15C6F2F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8E56C2-ADF3-0B3A-523E-95EF845FD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6E3AC-E52F-FE60-3329-2418FCFD2D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6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CFDD-A81D-A1C8-D6D1-31E8EFAD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34F53-2524-D48D-0328-3E6DF512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EB40-AC24-4C7F-8429-48B431864D25}" type="datetimeFigureOut">
              <a:rPr lang="en-US" smtClean="0"/>
              <a:t>6/3/26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08CF4-D7EE-5548-B1E2-1809D32C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EB319-3820-9530-5FF5-117F6FA8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3D7D-2B12-4933-983F-7C2E68F18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1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11.09735" TargetMode="External"/><Relationship Id="rId2" Type="http://schemas.openxmlformats.org/officeDocument/2006/relationships/hyperlink" Target="https://derivatex.agency/blog/princeton-geo-paper-plain-english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warren@extension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avid.warren10@okstate.edu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22960" y="1051560"/>
            <a:ext cx="10789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kern="0" spc="200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NATIONAL EXTENSION TECHNOLOGY CONFERENCE  ·  JUNE 2026  ·  GAINESVILLE, FL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77240" y="1554480"/>
            <a:ext cx="107899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56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Your Website Is Now</a:t>
            </a:r>
            <a:endParaRPr lang="en-US" sz="5400" dirty="0"/>
          </a:p>
          <a:p>
            <a:pPr marL="0" indent="0">
              <a:lnSpc>
                <a:spcPts val="56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 Training Set</a:t>
            </a:r>
            <a:endParaRPr lang="en-US" sz="5400" dirty="0"/>
          </a:p>
        </p:txBody>
      </p:sp>
      <p:sp>
        <p:nvSpPr>
          <p:cNvPr id="5" name="Text 3"/>
          <p:cNvSpPr/>
          <p:nvPr/>
        </p:nvSpPr>
        <p:spPr>
          <a:xfrm>
            <a:off x="822960" y="3703320"/>
            <a:ext cx="10515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C9C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Preparing Extension for the Post-Search Era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841248" y="4572000"/>
            <a:ext cx="3840480" cy="0"/>
          </a:xfrm>
          <a:prstGeom prst="line">
            <a:avLst/>
          </a:prstGeom>
          <a:noFill/>
          <a:ln w="25400">
            <a:solidFill>
              <a:srgbClr val="FF73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22960" y="480060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9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David Warren</a:t>
            </a:r>
            <a:endParaRPr lang="en-US" sz="1600" dirty="0"/>
          </a:p>
          <a:p>
            <a:pPr marL="0" indent="0">
              <a:lnSpc>
                <a:spcPts val="1900"/>
              </a:lnSpc>
              <a:buNone/>
            </a:pPr>
            <a:r>
              <a:rPr lang="en-US" sz="1250" dirty="0">
                <a:solidFill>
                  <a:srgbClr val="B8B8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Strategist, OSU Agriculture</a:t>
            </a:r>
            <a:endParaRPr lang="en-US" sz="1600" dirty="0"/>
          </a:p>
          <a:p>
            <a:pPr marL="0" indent="0">
              <a:lnSpc>
                <a:spcPts val="1900"/>
              </a:lnSpc>
              <a:buNone/>
            </a:pPr>
            <a:r>
              <a:rPr lang="en-US" sz="1250" dirty="0">
                <a:solidFill>
                  <a:srgbClr val="B8B8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Program Manager, Extension Foundation</a:t>
            </a:r>
            <a:endParaRPr lang="en-US" sz="1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FD82C96-A4C4-DF6A-2E98-AE76E5DB9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42" y="5994013"/>
            <a:ext cx="2516915" cy="4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891FA4F-D1E2-EA0E-A1E7-9DEF22CA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" y="5849573"/>
            <a:ext cx="2177391" cy="6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2EB71-BFB1-8D4C-9183-3F5099FD38DB}"/>
              </a:ext>
            </a:extLst>
          </p:cNvPr>
          <p:cNvSpPr txBox="1"/>
          <p:nvPr/>
        </p:nvSpPr>
        <p:spPr>
          <a:xfrm>
            <a:off x="546100" y="711200"/>
            <a:ext cx="11061700" cy="762000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spAutoFit/>
          </a:bodyPr>
          <a:lstStyle/>
          <a:p>
            <a:pPr algn="l"/>
            <a:r>
              <a:rPr lang="en-US" sz="3000" b="1">
                <a:solidFill>
                  <a:srgbClr val="0E0E0E"/>
                </a:solidFill>
                <a:latin typeface="Arial Black"/>
                <a:cs typeface="Arial Black"/>
              </a:rPr>
              <a:t>Zero-Click Search Growth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494A-B7CC-D645-9205-25CF1C812071}"/>
              </a:ext>
            </a:extLst>
          </p:cNvPr>
          <p:cNvSpPr txBox="1"/>
          <p:nvPr/>
        </p:nvSpPr>
        <p:spPr>
          <a:xfrm>
            <a:off x="635000" y="1625600"/>
            <a:ext cx="108839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600" b="1">
                <a:solidFill>
                  <a:srgbClr val="333333"/>
                </a:solidFill>
                <a:latin typeface="Calibri"/>
                <a:cs typeface="Calibri"/>
              </a:rPr>
              <a:t>Percentage of global searches that ended without the user clicking on a website.</a:t>
            </a:r>
          </a:p>
        </p:txBody>
      </p:sp>
      <p:graphicFrame>
        <p:nvGraphicFramePr>
          <p:cNvPr id="201" name="Chart 1"/>
          <p:cNvGraphicFramePr/>
          <p:nvPr>
            <p:extLst>
              <p:ext uri="{D42A27DB-BD31-4B8C-83A1-F6EECF244321}">
                <p14:modId xmlns:p14="http://schemas.microsoft.com/office/powerpoint/2010/main" val="4178799483"/>
              </p:ext>
            </p:extLst>
          </p:nvPr>
        </p:nvGraphicFramePr>
        <p:xfrm>
          <a:off x="558800" y="1854200"/>
          <a:ext cx="10499060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3452570-A252-B143-842E-12261974A855}"/>
              </a:ext>
            </a:extLst>
          </p:cNvPr>
          <p:cNvSpPr txBox="1"/>
          <p:nvPr/>
        </p:nvSpPr>
        <p:spPr>
          <a:xfrm rot="16200000">
            <a:off x="-381000" y="3683000"/>
            <a:ext cx="1778000" cy="304800"/>
          </a:xfrm>
          <a:prstGeom prst="rect">
            <a:avLst/>
          </a:prstGeom>
          <a:noFill/>
        </p:spPr>
        <p:txBody>
          <a:bodyPr vertOverflow="overflow" vert="horz" wrap="square" rtlCol="0" anchor="ctr" anchorCtr="0">
            <a:spAutoFit/>
          </a:bodyPr>
          <a:lstStyle/>
          <a:p>
            <a:pPr algn="l"/>
            <a:r>
              <a:rPr lang="en-US" sz="1400" b="1">
                <a:solidFill>
                  <a:srgbClr val="333333"/>
                </a:solidFill>
                <a:latin typeface="Calibri"/>
                <a:cs typeface="Calibri"/>
              </a:rPr>
              <a:t>Search volume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8261A-B05F-E146-95D5-25CC3F2965CE}"/>
              </a:ext>
            </a:extLst>
          </p:cNvPr>
          <p:cNvSpPr txBox="1"/>
          <p:nvPr/>
        </p:nvSpPr>
        <p:spPr>
          <a:xfrm>
            <a:off x="546100" y="6413500"/>
            <a:ext cx="5080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200" i="1">
                <a:solidFill>
                  <a:srgbClr val="666666"/>
                </a:solidFill>
                <a:latin typeface="Calibri"/>
                <a:cs typeface="Calibri"/>
              </a:rPr>
              <a:t>Source: LLMrefs</a:t>
            </a:r>
          </a:p>
        </p:txBody>
      </p:sp>
    </p:spTree>
    <p:extLst>
      <p:ext uri="{BB962C8B-B14F-4D97-AF65-F5344CB8AC3E}">
        <p14:creationId xmlns:p14="http://schemas.microsoft.com/office/powerpoint/2010/main" val="183512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713232"/>
            <a:ext cx="11064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How AI Overviews are impacting clicks</a:t>
            </a:r>
            <a:endParaRPr lang="en-US" sz="30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343762"/>
              </p:ext>
            </p:extLst>
          </p:nvPr>
        </p:nvGraphicFramePr>
        <p:xfrm>
          <a:off x="548640" y="1828800"/>
          <a:ext cx="7498080" cy="2218944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Position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0E0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Click rate, no AI Overview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0E0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Click rate with AI Overview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0E0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Change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0E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Position 1</a:t>
                      </a:r>
                      <a:endParaRPr lang="en-US" sz="15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39.8%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19.0%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73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58% drop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Position 2</a:t>
                      </a:r>
                      <a:endParaRPr lang="en-US" sz="15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18.7%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12.6%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73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51% drop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Position 3</a:t>
                      </a:r>
                      <a:endParaRPr lang="en-US" sz="15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10.2%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5.5%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73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46% drop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2"/>
          <p:cNvSpPr/>
          <p:nvPr/>
        </p:nvSpPr>
        <p:spPr>
          <a:xfrm>
            <a:off x="548640" y="40690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Ahrefs</a:t>
            </a:r>
            <a:endParaRPr lang="en-US" sz="1050" dirty="0"/>
          </a:p>
        </p:txBody>
      </p:sp>
      <p:sp>
        <p:nvSpPr>
          <p:cNvPr id="6" name="Shape 3"/>
          <p:cNvSpPr/>
          <p:nvPr/>
        </p:nvSpPr>
        <p:spPr>
          <a:xfrm>
            <a:off x="8321040" y="1828800"/>
            <a:ext cx="3291840" cy="2194560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549640" y="2011680"/>
            <a:ext cx="28346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~90%</a:t>
            </a:r>
            <a:endParaRPr lang="en-US" sz="4400" dirty="0"/>
          </a:p>
        </p:txBody>
      </p:sp>
      <p:sp>
        <p:nvSpPr>
          <p:cNvPr id="8" name="Text 5"/>
          <p:cNvSpPr/>
          <p:nvPr/>
        </p:nvSpPr>
        <p:spPr>
          <a:xfrm>
            <a:off x="8549640" y="2880360"/>
            <a:ext cx="28346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fact-sheet-relevant searches likely show an AI Overview.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548640" y="5112013"/>
            <a:ext cx="11064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Ranking on page 1 in search no longer is a guarantee of success.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"/>
          <p:cNvSpPr>
            <a:spLocks noGrp="1"/>
          </p:cNvSpPr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l">
              <a:buNone/>
            </a:pPr>
            <a:r>
              <a:rPr lang="en-US" sz="3200" b="1" dirty="0">
                <a:solidFill>
                  <a:srgbClr val="000000"/>
                </a:solidFill>
              </a:rPr>
              <a:t>The Old Three-Part Model</a:t>
            </a:r>
          </a:p>
        </p:txBody>
      </p:sp>
      <p:sp>
        <p:nvSpPr>
          <p:cNvPr id="101" name="Intro"/>
          <p:cNvSpPr>
            <a:spLocks noGrp="1"/>
          </p:cNvSpPr>
          <p:nvPr/>
        </p:nvSpPr>
        <p:spPr>
          <a:xfrm>
            <a:off x="762000" y="1270000"/>
            <a:ext cx="10668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l">
              <a:buNone/>
            </a:pPr>
            <a:r>
              <a:rPr lang="en-US" sz="1800" dirty="0">
                <a:solidFill>
                  <a:srgbClr val="333333"/>
                </a:solidFill>
              </a:rPr>
              <a:t>For decades, the web operated on a three-part intermediary model</a:t>
            </a:r>
          </a:p>
        </p:txBody>
      </p:sp>
      <p:sp>
        <p:nvSpPr>
          <p:cNvPr id="102" name="Card 1"/>
          <p:cNvSpPr>
            <a:spLocks noGrp="1"/>
          </p:cNvSpPr>
          <p:nvPr/>
        </p:nvSpPr>
        <p:spPr>
          <a:xfrm>
            <a:off x="508000" y="2286000"/>
            <a:ext cx="3048000" cy="3302000"/>
          </a:xfrm>
          <a:prstGeom prst="roundRect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endParaRPr lang="en-US"/>
          </a:p>
        </p:txBody>
      </p:sp>
      <p:sp>
        <p:nvSpPr>
          <p:cNvPr id="103" name="Num 1"/>
          <p:cNvSpPr>
            <a:spLocks noGrp="1"/>
          </p:cNvSpPr>
          <p:nvPr/>
        </p:nvSpPr>
        <p:spPr>
          <a:xfrm>
            <a:off x="1714500" y="2540000"/>
            <a:ext cx="635000" cy="63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r>
              <a:rPr lang="en-US" sz="2400" b="1" dirty="0">
                <a:solidFill>
                  <a:srgbClr val="FF7300"/>
                </a:solidFill>
              </a:rPr>
              <a:t>1</a:t>
            </a:r>
          </a:p>
        </p:txBody>
      </p:sp>
      <p:sp>
        <p:nvSpPr>
          <p:cNvPr id="104" name="Title 1"/>
          <p:cNvSpPr>
            <a:spLocks noGrp="1"/>
          </p:cNvSpPr>
          <p:nvPr/>
        </p:nvSpPr>
        <p:spPr>
          <a:xfrm>
            <a:off x="635000" y="3365500"/>
            <a:ext cx="27940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The Creator</a:t>
            </a:r>
          </a:p>
          <a:p>
            <a:pPr algn="ctr">
              <a:buNone/>
            </a:pPr>
            <a:r>
              <a:rPr lang="en-US" sz="1600" i="1" dirty="0">
                <a:solidFill>
                  <a:srgbClr val="FFFFFF"/>
                </a:solidFill>
              </a:rPr>
              <a:t>(Publisher)</a:t>
            </a:r>
          </a:p>
        </p:txBody>
      </p:sp>
      <p:sp>
        <p:nvSpPr>
          <p:cNvPr id="105" name="Body 1"/>
          <p:cNvSpPr>
            <a:spLocks noGrp="1"/>
          </p:cNvSpPr>
          <p:nvPr/>
        </p:nvSpPr>
        <p:spPr>
          <a:xfrm>
            <a:off x="711200" y="4279900"/>
            <a:ext cx="2641600" cy="1117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r>
              <a:rPr lang="en-US" sz="1500" dirty="0">
                <a:solidFill>
                  <a:srgbClr val="FFFFFF"/>
                </a:solidFill>
              </a:rPr>
              <a:t>Writes the article, conducts the research, or compiles the data.</a:t>
            </a:r>
          </a:p>
        </p:txBody>
      </p:sp>
      <p:sp>
        <p:nvSpPr>
          <p:cNvPr id="106" name="Card 2"/>
          <p:cNvSpPr>
            <a:spLocks noGrp="1"/>
          </p:cNvSpPr>
          <p:nvPr/>
        </p:nvSpPr>
        <p:spPr>
          <a:xfrm>
            <a:off x="4572000" y="2286000"/>
            <a:ext cx="3048000" cy="3302000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endParaRPr lang="en-US"/>
          </a:p>
        </p:txBody>
      </p:sp>
      <p:sp>
        <p:nvSpPr>
          <p:cNvPr id="107" name="Num 2"/>
          <p:cNvSpPr>
            <a:spLocks noGrp="1"/>
          </p:cNvSpPr>
          <p:nvPr/>
        </p:nvSpPr>
        <p:spPr>
          <a:xfrm>
            <a:off x="5778500" y="2540000"/>
            <a:ext cx="635000" cy="635000"/>
          </a:xfrm>
          <a:prstGeom prst="ellipse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8" name="Title 2"/>
          <p:cNvSpPr>
            <a:spLocks noGrp="1"/>
          </p:cNvSpPr>
          <p:nvPr/>
        </p:nvSpPr>
        <p:spPr>
          <a:xfrm>
            <a:off x="4699000" y="3365500"/>
            <a:ext cx="27940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The Intermediary</a:t>
            </a:r>
          </a:p>
          <a:p>
            <a:pPr algn="ctr">
              <a:buNone/>
            </a:pPr>
            <a:r>
              <a:rPr lang="en-US" sz="1600" i="1" dirty="0">
                <a:solidFill>
                  <a:srgbClr val="FFFFFF"/>
                </a:solidFill>
              </a:rPr>
              <a:t>(Google)</a:t>
            </a:r>
          </a:p>
        </p:txBody>
      </p:sp>
      <p:sp>
        <p:nvSpPr>
          <p:cNvPr id="109" name="Body 2"/>
          <p:cNvSpPr>
            <a:spLocks noGrp="1"/>
          </p:cNvSpPr>
          <p:nvPr/>
        </p:nvSpPr>
        <p:spPr>
          <a:xfrm>
            <a:off x="4775200" y="4279900"/>
            <a:ext cx="2641600" cy="1117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r>
              <a:rPr lang="en-US" sz="1500" dirty="0">
                <a:solidFill>
                  <a:srgbClr val="FFFFFF"/>
                </a:solidFill>
              </a:rPr>
              <a:t>Organizes the information and acts as a traffic director.</a:t>
            </a:r>
          </a:p>
        </p:txBody>
      </p:sp>
      <p:sp>
        <p:nvSpPr>
          <p:cNvPr id="110" name="Card 3"/>
          <p:cNvSpPr>
            <a:spLocks noGrp="1"/>
          </p:cNvSpPr>
          <p:nvPr/>
        </p:nvSpPr>
        <p:spPr>
          <a:xfrm>
            <a:off x="8636000" y="2286000"/>
            <a:ext cx="3048000" cy="3302000"/>
          </a:xfrm>
          <a:prstGeom prst="roundRect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endParaRPr lang="en-US"/>
          </a:p>
        </p:txBody>
      </p:sp>
      <p:sp>
        <p:nvSpPr>
          <p:cNvPr id="111" name="Num 3"/>
          <p:cNvSpPr>
            <a:spLocks noGrp="1"/>
          </p:cNvSpPr>
          <p:nvPr/>
        </p:nvSpPr>
        <p:spPr>
          <a:xfrm>
            <a:off x="9842500" y="2540000"/>
            <a:ext cx="635000" cy="63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r>
              <a:rPr lang="en-US" sz="2400" b="1" dirty="0">
                <a:solidFill>
                  <a:srgbClr val="FF7300"/>
                </a:solidFill>
              </a:rPr>
              <a:t>3</a:t>
            </a:r>
          </a:p>
        </p:txBody>
      </p:sp>
      <p:sp>
        <p:nvSpPr>
          <p:cNvPr id="112" name="Title 3"/>
          <p:cNvSpPr>
            <a:spLocks noGrp="1"/>
          </p:cNvSpPr>
          <p:nvPr/>
        </p:nvSpPr>
        <p:spPr>
          <a:xfrm>
            <a:off x="8763000" y="3365500"/>
            <a:ext cx="27940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The Consumer</a:t>
            </a:r>
          </a:p>
        </p:txBody>
      </p:sp>
      <p:sp>
        <p:nvSpPr>
          <p:cNvPr id="113" name="Body 3"/>
          <p:cNvSpPr>
            <a:spLocks noGrp="1"/>
          </p:cNvSpPr>
          <p:nvPr/>
        </p:nvSpPr>
        <p:spPr>
          <a:xfrm>
            <a:off x="8839200" y="4279900"/>
            <a:ext cx="2641600" cy="1117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r>
              <a:rPr lang="en-US" sz="1500" dirty="0">
                <a:solidFill>
                  <a:srgbClr val="FFFFFF"/>
                </a:solidFill>
              </a:rPr>
              <a:t>Uses Google to find the publisher, then clicks through to the publisher's site.</a:t>
            </a:r>
          </a:p>
        </p:txBody>
      </p:sp>
      <p:sp>
        <p:nvSpPr>
          <p:cNvPr id="114" name="Arrow 1"/>
          <p:cNvSpPr>
            <a:spLocks noGrp="1"/>
          </p:cNvSpPr>
          <p:nvPr/>
        </p:nvSpPr>
        <p:spPr>
          <a:xfrm>
            <a:off x="3683000" y="3683000"/>
            <a:ext cx="762000" cy="508000"/>
          </a:xfrm>
          <a:prstGeom prst="rightArrow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endParaRPr lang="en-US"/>
          </a:p>
        </p:txBody>
      </p:sp>
      <p:sp>
        <p:nvSpPr>
          <p:cNvPr id="115" name="Arrow 2"/>
          <p:cNvSpPr>
            <a:spLocks noGrp="1"/>
          </p:cNvSpPr>
          <p:nvPr/>
        </p:nvSpPr>
        <p:spPr>
          <a:xfrm>
            <a:off x="7747000" y="3683000"/>
            <a:ext cx="762000" cy="508000"/>
          </a:xfrm>
          <a:prstGeom prst="rightArrow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endParaRPr lang="en-US"/>
          </a:p>
        </p:txBody>
      </p:sp>
      <p:sp>
        <p:nvSpPr>
          <p:cNvPr id="116" name="Footer Bar"/>
          <p:cNvSpPr>
            <a:spLocks noGrp="1"/>
          </p:cNvSpPr>
          <p:nvPr/>
        </p:nvSpPr>
        <p:spPr>
          <a:xfrm>
            <a:off x="508000" y="6096000"/>
            <a:ext cx="11176000" cy="50800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91440" rIns="91440" bIns="91440" anchor="ctr"/>
          <a:lstStyle/>
          <a:p>
            <a:pPr>
              <a:buNone/>
            </a:pPr>
            <a:endParaRPr lang="en-US"/>
          </a:p>
        </p:txBody>
      </p:sp>
      <p:sp>
        <p:nvSpPr>
          <p:cNvPr id="117" name="Caption"/>
          <p:cNvSpPr>
            <a:spLocks noGrp="1"/>
          </p:cNvSpPr>
          <p:nvPr/>
        </p:nvSpPr>
        <p:spPr>
          <a:xfrm>
            <a:off x="508000" y="6286500"/>
            <a:ext cx="111760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buNone/>
            </a:pPr>
            <a:r>
              <a:rPr lang="en-US" sz="1400" i="1" dirty="0">
                <a:solidFill>
                  <a:srgbClr val="666666"/>
                </a:solidFill>
              </a:rPr>
              <a:t>Creator → Intermediary → Consumer: the model AI is now disintermediating</a:t>
            </a:r>
          </a:p>
        </p:txBody>
      </p:sp>
    </p:spTree>
    <p:extLst>
      <p:ext uri="{BB962C8B-B14F-4D97-AF65-F5344CB8AC3E}">
        <p14:creationId xmlns:p14="http://schemas.microsoft.com/office/powerpoint/2010/main" val="49350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Accent Bar"/>
          <p:cNvSpPr>
            <a:spLocks noGrp="1"/>
          </p:cNvSpPr>
          <p:nvPr/>
        </p:nvSpPr>
        <p:spPr>
          <a:xfrm>
            <a:off x="508000" y="508000"/>
            <a:ext cx="76200" cy="5842000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91440" rIns="91440" bIns="91440" anchor="ctr"/>
          <a:lstStyle/>
          <a:p>
            <a:pPr>
              <a:buNone/>
            </a:pPr>
            <a:endParaRPr lang="en-US"/>
          </a:p>
        </p:txBody>
      </p:sp>
      <p:sp>
        <p:nvSpPr>
          <p:cNvPr id="201" name="Eyebrow"/>
          <p:cNvSpPr>
            <a:spLocks noGrp="1"/>
          </p:cNvSpPr>
          <p:nvPr/>
        </p:nvSpPr>
        <p:spPr>
          <a:xfrm>
            <a:off x="889000" y="571500"/>
            <a:ext cx="101600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l">
              <a:buNone/>
            </a:pPr>
            <a:r>
              <a:rPr lang="en-US" sz="1400" b="1" spc="200" dirty="0">
                <a:solidFill>
                  <a:srgbClr val="FF7300"/>
                </a:solidFill>
                <a:latin typeface="Arial Black"/>
              </a:rPr>
              <a:t>THE NEW BARGAIN</a:t>
            </a:r>
          </a:p>
        </p:txBody>
      </p:sp>
      <p:sp>
        <p:nvSpPr>
          <p:cNvPr id="202" name="Title"/>
          <p:cNvSpPr>
            <a:spLocks noGrp="1"/>
          </p:cNvSpPr>
          <p:nvPr/>
        </p:nvSpPr>
        <p:spPr>
          <a:xfrm>
            <a:off x="889000" y="990600"/>
            <a:ext cx="10795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l">
              <a:lnSpc>
                <a:spcPct val="105000"/>
              </a:lnSpc>
              <a:buNone/>
            </a:pPr>
            <a:r>
              <a:rPr lang="en-US" sz="2600" b="1" dirty="0">
                <a:solidFill>
                  <a:srgbClr val="0E0E0E"/>
                </a:solidFill>
                <a:latin typeface="Arial Black"/>
              </a:rPr>
              <a:t>The bargain between publishers and Google has changed with AI Overviews</a:t>
            </a:r>
          </a:p>
        </p:txBody>
      </p:sp>
      <p:sp>
        <p:nvSpPr>
          <p:cNvPr id="203" name="Card 1 BG"/>
          <p:cNvSpPr>
            <a:spLocks noGrp="1"/>
          </p:cNvSpPr>
          <p:nvPr/>
        </p:nvSpPr>
        <p:spPr>
          <a:xfrm>
            <a:off x="889000" y="2540000"/>
            <a:ext cx="5207000" cy="2540000"/>
          </a:xfrm>
          <a:prstGeom prst="roundRect">
            <a:avLst/>
          </a:prstGeom>
          <a:solidFill>
            <a:srgbClr val="1A1A1A"/>
          </a:solidFill>
          <a:ln w="12700">
            <a:solidFill>
              <a:srgbClr val="FF7300"/>
            </a:solidFill>
          </a:ln>
        </p:spPr>
        <p:txBody>
          <a:bodyPr wrap="square" lIns="91440" tIns="91440" rIns="91440" bIns="91440" anchor="ctr"/>
          <a:lstStyle/>
          <a:p>
            <a:pPr>
              <a:buNone/>
            </a:pPr>
            <a:endParaRPr lang="en-US"/>
          </a:p>
        </p:txBody>
      </p:sp>
      <p:sp>
        <p:nvSpPr>
          <p:cNvPr id="204" name="Card 1 Header"/>
          <p:cNvSpPr>
            <a:spLocks noGrp="1"/>
          </p:cNvSpPr>
          <p:nvPr/>
        </p:nvSpPr>
        <p:spPr>
          <a:xfrm>
            <a:off x="1143000" y="2768600"/>
            <a:ext cx="46990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l">
              <a:buNone/>
            </a:pPr>
            <a:r>
              <a:rPr lang="en-US" sz="1400" b="1" spc="150" dirty="0">
                <a:solidFill>
                  <a:srgbClr val="FF7300"/>
                </a:solidFill>
                <a:latin typeface="Arial Black"/>
              </a:rPr>
              <a:t>WHAT GOOGLE GETS</a:t>
            </a:r>
          </a:p>
        </p:txBody>
      </p:sp>
      <p:sp>
        <p:nvSpPr>
          <p:cNvPr id="205" name="Card 1 Stat"/>
          <p:cNvSpPr>
            <a:spLocks noGrp="1"/>
          </p:cNvSpPr>
          <p:nvPr/>
        </p:nvSpPr>
        <p:spPr>
          <a:xfrm>
            <a:off x="1143000" y="3238500"/>
            <a:ext cx="46990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l">
              <a:buNone/>
            </a:pPr>
            <a:r>
              <a:rPr lang="en-US" sz="3600" b="1" dirty="0">
                <a:solidFill>
                  <a:srgbClr val="FFFFFF"/>
                </a:solidFill>
                <a:latin typeface="Arial Black"/>
              </a:rPr>
              <a:t>~5%</a:t>
            </a:r>
            <a:r>
              <a:rPr lang="en-US" sz="2000" b="1" dirty="0">
                <a:solidFill>
                  <a:srgbClr val="E8E8E8"/>
                </a:solidFill>
              </a:rPr>
              <a:t>  click-through · </a:t>
            </a:r>
            <a:r>
              <a:rPr lang="en-US" sz="3600" b="1" dirty="0">
                <a:solidFill>
                  <a:srgbClr val="FFFFFF"/>
                </a:solidFill>
                <a:latin typeface="Arial Black"/>
              </a:rPr>
              <a:t>~$5</a:t>
            </a:r>
          </a:p>
        </p:txBody>
      </p:sp>
      <p:sp>
        <p:nvSpPr>
          <p:cNvPr id="206" name="Card 1 Body"/>
          <p:cNvSpPr>
            <a:spLocks noGrp="1"/>
          </p:cNvSpPr>
          <p:nvPr/>
        </p:nvSpPr>
        <p:spPr>
          <a:xfrm>
            <a:off x="1143000" y="4000500"/>
            <a:ext cx="4699000" cy="889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l">
              <a:lnSpc>
                <a:spcPct val="120000"/>
              </a:lnSpc>
              <a:buNone/>
            </a:pPr>
            <a:r>
              <a:rPr lang="en-US" sz="1500" dirty="0">
                <a:solidFill>
                  <a:srgbClr val="E8E8E8"/>
                </a:solidFill>
              </a:rPr>
              <a:t>Ad impressions on every search, plus an average $5 click roughly 5% of the time — on content from publishers like Extension.</a:t>
            </a:r>
          </a:p>
        </p:txBody>
      </p:sp>
      <p:sp>
        <p:nvSpPr>
          <p:cNvPr id="207" name="Card 2 BG"/>
          <p:cNvSpPr>
            <a:spLocks noGrp="1"/>
          </p:cNvSpPr>
          <p:nvPr/>
        </p:nvSpPr>
        <p:spPr>
          <a:xfrm>
            <a:off x="6350000" y="2540000"/>
            <a:ext cx="5207000" cy="2540000"/>
          </a:xfrm>
          <a:prstGeom prst="roundRect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91440" rIns="91440" bIns="91440" anchor="ctr"/>
          <a:lstStyle/>
          <a:p>
            <a:pPr>
              <a:buNone/>
            </a:pPr>
            <a:endParaRPr lang="en-US"/>
          </a:p>
        </p:txBody>
      </p:sp>
      <p:sp>
        <p:nvSpPr>
          <p:cNvPr id="208" name="Card 2 Header"/>
          <p:cNvSpPr>
            <a:spLocks noGrp="1"/>
          </p:cNvSpPr>
          <p:nvPr/>
        </p:nvSpPr>
        <p:spPr>
          <a:xfrm>
            <a:off x="6604000" y="2768600"/>
            <a:ext cx="46990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l">
              <a:buNone/>
            </a:pPr>
            <a:r>
              <a:rPr lang="en-US" sz="1400" b="1" spc="150" dirty="0">
                <a:solidFill>
                  <a:srgbClr val="000000"/>
                </a:solidFill>
                <a:latin typeface="Arial Black"/>
              </a:rPr>
              <a:t>WHAT THE PUBLIC GETS</a:t>
            </a:r>
          </a:p>
        </p:txBody>
      </p:sp>
      <p:sp>
        <p:nvSpPr>
          <p:cNvPr id="209" name="Card 2 Stat"/>
          <p:cNvSpPr>
            <a:spLocks noGrp="1"/>
          </p:cNvSpPr>
          <p:nvPr/>
        </p:nvSpPr>
        <p:spPr>
          <a:xfrm>
            <a:off x="6604000" y="3238500"/>
            <a:ext cx="46990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l">
              <a:buNone/>
            </a:pPr>
            <a:r>
              <a:rPr lang="en-US" sz="3600" b="1" dirty="0">
                <a:solidFill>
                  <a:srgbClr val="FFFFFF"/>
                </a:solidFill>
                <a:latin typeface="Arial Black"/>
              </a:rPr>
              <a:t>Unbiased</a:t>
            </a:r>
          </a:p>
        </p:txBody>
      </p:sp>
      <p:sp>
        <p:nvSpPr>
          <p:cNvPr id="210" name="Card 2 Body"/>
          <p:cNvSpPr>
            <a:spLocks noGrp="1"/>
          </p:cNvSpPr>
          <p:nvPr/>
        </p:nvSpPr>
        <p:spPr>
          <a:xfrm>
            <a:off x="6604000" y="4000500"/>
            <a:ext cx="4699000" cy="889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l">
              <a:lnSpc>
                <a:spcPct val="120000"/>
              </a:lnSpc>
              <a:buNone/>
            </a:pPr>
            <a:r>
              <a:rPr lang="en-US" sz="1500" dirty="0">
                <a:solidFill>
                  <a:srgbClr val="FFFFFF"/>
                </a:solidFill>
              </a:rPr>
              <a:t>Science-based expertise from a source without commercial bias — at least with Extension content.</a:t>
            </a:r>
          </a:p>
        </p:txBody>
      </p:sp>
      <p:sp>
        <p:nvSpPr>
          <p:cNvPr id="211" name="Punchline BG"/>
          <p:cNvSpPr>
            <a:spLocks noGrp="1"/>
          </p:cNvSpPr>
          <p:nvPr/>
        </p:nvSpPr>
        <p:spPr>
          <a:xfrm>
            <a:off x="889000" y="5397500"/>
            <a:ext cx="10668000" cy="952500"/>
          </a:xfrm>
          <a:prstGeom prst="rect">
            <a:avLst/>
          </a:prstGeom>
          <a:solidFill>
            <a:srgbClr val="0E0E0E"/>
          </a:solidFill>
          <a:ln w="6350">
            <a:solidFill>
              <a:srgbClr val="FF7300"/>
            </a:solidFill>
          </a:ln>
        </p:spPr>
        <p:txBody>
          <a:bodyPr wrap="square" lIns="91440" tIns="91440" rIns="91440" bIns="91440" anchor="ctr"/>
          <a:lstStyle/>
          <a:p>
            <a:pPr>
              <a:buNone/>
            </a:pPr>
            <a:endParaRPr lang="en-US"/>
          </a:p>
        </p:txBody>
      </p:sp>
      <p:sp>
        <p:nvSpPr>
          <p:cNvPr id="212" name="Punchline"/>
          <p:cNvSpPr>
            <a:spLocks noGrp="1"/>
          </p:cNvSpPr>
          <p:nvPr/>
        </p:nvSpPr>
        <p:spPr>
          <a:xfrm>
            <a:off x="1143000" y="5461000"/>
            <a:ext cx="10160000" cy="82550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 anchor="ctr"/>
          <a:lstStyle/>
          <a:p>
            <a:pPr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 Black"/>
              </a:rPr>
              <a:t>Your website isn't a destination anymore. </a:t>
            </a:r>
            <a:r>
              <a:rPr lang="en-US" sz="2000" b="1" dirty="0">
                <a:solidFill>
                  <a:srgbClr val="FF7300"/>
                </a:solidFill>
                <a:latin typeface="Arial Black"/>
              </a:rPr>
              <a:t>It's a training set for AI.</a:t>
            </a:r>
          </a:p>
        </p:txBody>
      </p:sp>
    </p:spTree>
    <p:extLst>
      <p:ext uri="{BB962C8B-B14F-4D97-AF65-F5344CB8AC3E}">
        <p14:creationId xmlns:p14="http://schemas.microsoft.com/office/powerpoint/2010/main" val="413793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Eyebrow"/>
          <p:cNvSpPr>
            <a:spLocks noGrp="1"/>
          </p:cNvSpPr>
          <p:nvPr/>
        </p:nvSpPr>
        <p:spPr>
          <a:xfrm>
            <a:off x="762000" y="635000"/>
            <a:ext cx="10668000" cy="355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500" b="1" spc="300" dirty="0">
                <a:solidFill>
                  <a:srgbClr val="FF7300"/>
                </a:solidFill>
                <a:latin typeface="Arial Black"/>
              </a:rPr>
              <a:t>DEFINITION</a:t>
            </a:r>
          </a:p>
        </p:txBody>
      </p:sp>
      <p:sp>
        <p:nvSpPr>
          <p:cNvPr id="301" name="Hero Word"/>
          <p:cNvSpPr>
            <a:spLocks noGrp="1"/>
          </p:cNvSpPr>
          <p:nvPr/>
        </p:nvSpPr>
        <p:spPr>
          <a:xfrm>
            <a:off x="381000" y="1397000"/>
            <a:ext cx="11430000" cy="1651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lnSpc>
                <a:spcPct val="100000"/>
              </a:lnSpc>
              <a:buNone/>
            </a:pPr>
            <a:r>
              <a:rPr lang="en-US" sz="7200" b="1" spc="-100" dirty="0">
                <a:solidFill>
                  <a:srgbClr val="0E0E0E"/>
                </a:solidFill>
                <a:latin typeface="Arial Black"/>
              </a:rPr>
              <a:t>Dis</a:t>
            </a:r>
            <a:r>
              <a:rPr lang="en-US" sz="7200" b="1" spc="-100" dirty="0">
                <a:solidFill>
                  <a:srgbClr val="FF7300"/>
                </a:solidFill>
                <a:latin typeface="Arial Black"/>
              </a:rPr>
              <a:t>intermediat</a:t>
            </a:r>
            <a:r>
              <a:rPr lang="en-US" sz="7200" b="1" spc="-100" dirty="0">
                <a:solidFill>
                  <a:srgbClr val="0E0E0E"/>
                </a:solidFill>
                <a:latin typeface="Arial Black"/>
              </a:rPr>
              <a:t>ion</a:t>
            </a:r>
          </a:p>
        </p:txBody>
      </p:sp>
      <p:sp>
        <p:nvSpPr>
          <p:cNvPr id="302" name="Publisher"/>
          <p:cNvSpPr>
            <a:spLocks noGrp="1"/>
          </p:cNvSpPr>
          <p:nvPr/>
        </p:nvSpPr>
        <p:spPr>
          <a:xfrm>
            <a:off x="1397000" y="3556000"/>
            <a:ext cx="2540000" cy="711200"/>
          </a:xfrm>
          <a:prstGeom prst="roundRect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 Black"/>
              </a:rPr>
              <a:t>PUBLISHER</a:t>
            </a:r>
          </a:p>
        </p:txBody>
      </p:sp>
      <p:sp>
        <p:nvSpPr>
          <p:cNvPr id="303" name="Google"/>
          <p:cNvSpPr>
            <a:spLocks noGrp="1"/>
          </p:cNvSpPr>
          <p:nvPr/>
        </p:nvSpPr>
        <p:spPr>
          <a:xfrm>
            <a:off x="4826000" y="3556000"/>
            <a:ext cx="2540000" cy="711200"/>
          </a:xfrm>
          <a:prstGeom prst="roundRect">
            <a:avLst/>
          </a:prstGeom>
          <a:solidFill>
            <a:srgbClr val="F0F0F0"/>
          </a:solidFill>
          <a:ln w="19050">
            <a:solidFill>
              <a:srgbClr val="BBBBBB"/>
            </a:solidFill>
            <a:prstDash val="dash"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800" b="1" strike="sngStrike" dirty="0">
                <a:solidFill>
                  <a:srgbClr val="999999"/>
                </a:solidFill>
                <a:latin typeface="Arial Black"/>
              </a:rPr>
              <a:t>GOOGLE</a:t>
            </a:r>
          </a:p>
        </p:txBody>
      </p:sp>
      <p:sp>
        <p:nvSpPr>
          <p:cNvPr id="304" name="Consumer"/>
          <p:cNvSpPr>
            <a:spLocks noGrp="1"/>
          </p:cNvSpPr>
          <p:nvPr/>
        </p:nvSpPr>
        <p:spPr>
          <a:xfrm>
            <a:off x="8255000" y="3556000"/>
            <a:ext cx="2540000" cy="711200"/>
          </a:xfrm>
          <a:prstGeom prst="roundRect">
            <a:avLst/>
          </a:prstGeom>
          <a:solidFill>
            <a:srgbClr val="0E0E0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 Black"/>
              </a:rPr>
              <a:t>CONSUMER</a:t>
            </a:r>
          </a:p>
        </p:txBody>
      </p:sp>
      <p:sp>
        <p:nvSpPr>
          <p:cNvPr id="305" name="ConnA"/>
          <p:cNvSpPr>
            <a:spLocks noGrp="1"/>
          </p:cNvSpPr>
          <p:nvPr/>
        </p:nvSpPr>
        <p:spPr>
          <a:xfrm>
            <a:off x="4000500" y="3873500"/>
            <a:ext cx="762000" cy="76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306" name="ConnB"/>
          <p:cNvSpPr>
            <a:spLocks noGrp="1"/>
          </p:cNvSpPr>
          <p:nvPr/>
        </p:nvSpPr>
        <p:spPr>
          <a:xfrm>
            <a:off x="7429500" y="3873500"/>
            <a:ext cx="762000" cy="76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307" name="Bypass Arrow"/>
          <p:cNvSpPr>
            <a:spLocks noGrp="1"/>
          </p:cNvSpPr>
          <p:nvPr/>
        </p:nvSpPr>
        <p:spPr>
          <a:xfrm>
            <a:off x="2667000" y="4648200"/>
            <a:ext cx="6858000" cy="457200"/>
          </a:xfrm>
          <a:prstGeom prst="rightArrow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400" b="1" dirty="0">
                <a:solidFill>
                  <a:srgbClr val="FFFFFF"/>
                </a:solidFill>
                <a:latin typeface="Arial Black"/>
              </a:rPr>
              <a:t>AI ANSWERS DIRECTLY</a:t>
            </a:r>
          </a:p>
        </p:txBody>
      </p:sp>
      <p:sp>
        <p:nvSpPr>
          <p:cNvPr id="308" name="Definition"/>
          <p:cNvSpPr>
            <a:spLocks noGrp="1"/>
          </p:cNvSpPr>
          <p:nvPr/>
        </p:nvSpPr>
        <p:spPr>
          <a:xfrm>
            <a:off x="1016000" y="5461000"/>
            <a:ext cx="10160000" cy="1016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lnSpc>
                <a:spcPct val="125000"/>
              </a:lnSpc>
              <a:buNone/>
            </a:pPr>
            <a:r>
              <a:rPr lang="en-US" sz="1900" dirty="0">
                <a:solidFill>
                  <a:srgbClr val="333333"/>
                </a:solidFill>
              </a:rPr>
              <a:t>The removal of the middleman from the information supply chain — </a:t>
            </a:r>
            <a:r>
              <a:rPr lang="en-US" sz="1900" b="1" dirty="0">
                <a:solidFill>
                  <a:srgbClr val="0E0E0E"/>
                </a:solidFill>
              </a:rPr>
              <a:t>Google bypasses the publisher's site to deliver content directly to the consumer.</a:t>
            </a:r>
          </a:p>
        </p:txBody>
      </p:sp>
    </p:spTree>
    <p:extLst>
      <p:ext uri="{BB962C8B-B14F-4D97-AF65-F5344CB8AC3E}">
        <p14:creationId xmlns:p14="http://schemas.microsoft.com/office/powerpoint/2010/main" val="2845743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E0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605D6-17B7-C505-60F8-AD8472C62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34859C8-4D4D-46AE-DECA-5749A7C39975}"/>
              </a:ext>
            </a:extLst>
          </p:cNvPr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EC0495E-A486-DE77-7A91-3D26952486F0}"/>
              </a:ext>
            </a:extLst>
          </p:cNvPr>
          <p:cNvSpPr/>
          <p:nvPr/>
        </p:nvSpPr>
        <p:spPr>
          <a:xfrm>
            <a:off x="822960" y="13716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2</a:t>
            </a:r>
            <a:endParaRPr lang="en-US" sz="14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A16496B-187B-F1AD-8CEF-F85317341C7C}"/>
              </a:ext>
            </a:extLst>
          </p:cNvPr>
          <p:cNvSpPr/>
          <p:nvPr/>
        </p:nvSpPr>
        <p:spPr>
          <a:xfrm>
            <a:off x="777240" y="1920240"/>
            <a:ext cx="1078992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54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GEO - Generative Engine Optimization (SEO+)</a:t>
            </a:r>
          </a:p>
        </p:txBody>
      </p:sp>
    </p:spTree>
    <p:extLst>
      <p:ext uri="{BB962C8B-B14F-4D97-AF65-F5344CB8AC3E}">
        <p14:creationId xmlns:p14="http://schemas.microsoft.com/office/powerpoint/2010/main" val="24319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96769F3-5514-298D-7967-ABC05986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82D846C2-51B2-BFB9-9E26-C3AB4AF5C4AA}"/>
              </a:ext>
            </a:extLst>
          </p:cNvPr>
          <p:cNvSpPr/>
          <p:nvPr/>
        </p:nvSpPr>
        <p:spPr>
          <a:xfrm>
            <a:off x="548640" y="713232"/>
            <a:ext cx="11064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is Generative Engine Optimization (GEO, aka AI SEO &amp; AIO)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29A71-4D7F-3348-0A5B-DDEBDDA763B2}"/>
              </a:ext>
            </a:extLst>
          </p:cNvPr>
          <p:cNvSpPr txBox="1"/>
          <p:nvPr/>
        </p:nvSpPr>
        <p:spPr>
          <a:xfrm>
            <a:off x="448132" y="1258746"/>
            <a:ext cx="11064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evolution of Search Engine Optimization (SEO) designed specifically for AI-powered search engines and answer engines (like Google's AI Overviews, ChatGPT, Claude, and Perplexity).</a:t>
            </a:r>
            <a:endParaRPr lang="en-US" sz="1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8D2868-882B-B353-C098-F3BBFC51C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294136"/>
              </p:ext>
            </p:extLst>
          </p:nvPr>
        </p:nvGraphicFramePr>
        <p:xfrm>
          <a:off x="548640" y="2127426"/>
          <a:ext cx="10475091" cy="4556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4584">
                  <a:extLst>
                    <a:ext uri="{9D8B030D-6E8A-4147-A177-3AD203B41FA5}">
                      <a16:colId xmlns:a16="http://schemas.microsoft.com/office/drawing/2014/main" val="2521773502"/>
                    </a:ext>
                  </a:extLst>
                </a:gridCol>
                <a:gridCol w="4085863">
                  <a:extLst>
                    <a:ext uri="{9D8B030D-6E8A-4147-A177-3AD203B41FA5}">
                      <a16:colId xmlns:a16="http://schemas.microsoft.com/office/drawing/2014/main" val="1031975119"/>
                    </a:ext>
                  </a:extLst>
                </a:gridCol>
                <a:gridCol w="4064644">
                  <a:extLst>
                    <a:ext uri="{9D8B030D-6E8A-4147-A177-3AD203B41FA5}">
                      <a16:colId xmlns:a16="http://schemas.microsoft.com/office/drawing/2014/main" val="487570354"/>
                    </a:ext>
                  </a:extLst>
                </a:gridCol>
              </a:tblGrid>
              <a:tr h="6547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effectLst/>
                        </a:rPr>
                        <a:t>Feature</a:t>
                      </a:r>
                      <a:endParaRPr lang="en-US" dirty="0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Traditional SEO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Generative Engine Optimization (GEO)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528425054"/>
                  </a:ext>
                </a:extLst>
              </a:tr>
              <a:tr h="9109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The Target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effectLst/>
                        </a:rPr>
                        <a:t>Search Engine Crawlers</a:t>
                      </a:r>
                      <a:r>
                        <a:rPr lang="en-US" dirty="0">
                          <a:effectLst/>
                        </a:rPr>
                        <a:t> (Googlebot, </a:t>
                      </a:r>
                      <a:r>
                        <a:rPr lang="en-US" dirty="0" err="1">
                          <a:effectLst/>
                        </a:rPr>
                        <a:t>Bingbot</a:t>
                      </a:r>
                      <a:r>
                        <a:rPr lang="en-US" dirty="0">
                          <a:effectLst/>
                        </a:rPr>
                        <a:t>) that index text to </a:t>
                      </a:r>
                      <a:r>
                        <a:rPr lang="en-US" u="sng" dirty="0">
                          <a:effectLst/>
                        </a:rPr>
                        <a:t>match keywords</a:t>
                      </a:r>
                      <a:r>
                        <a:rPr lang="en-US" dirty="0">
                          <a:effectLst/>
                        </a:rPr>
                        <a:t>.</a:t>
                      </a:r>
                      <a:endParaRPr lang="en-US" dirty="0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effectLst/>
                        </a:rPr>
                        <a:t>Large Language Models (LLMs)</a:t>
                      </a:r>
                      <a:r>
                        <a:rPr lang="en-US" dirty="0">
                          <a:effectLst/>
                        </a:rPr>
                        <a:t> and RAG systems that </a:t>
                      </a:r>
                      <a:r>
                        <a:rPr lang="en-US" u="sng" dirty="0">
                          <a:effectLst/>
                        </a:rPr>
                        <a:t>parse context, logic, and entities</a:t>
                      </a:r>
                      <a:r>
                        <a:rPr lang="en-US" dirty="0">
                          <a:effectLst/>
                        </a:rPr>
                        <a:t>.</a:t>
                      </a:r>
                      <a:endParaRPr lang="en-US" dirty="0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986609948"/>
                  </a:ext>
                </a:extLst>
              </a:tr>
              <a:tr h="9109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The Output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A curated </a:t>
                      </a:r>
                      <a:r>
                        <a:rPr lang="en-US" b="1">
                          <a:effectLst/>
                        </a:rPr>
                        <a:t>list of blue links</a:t>
                      </a:r>
                      <a:r>
                        <a:rPr lang="en-US">
                          <a:effectLst/>
                        </a:rPr>
                        <a:t> and snippets pointing users to external websites.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A </a:t>
                      </a:r>
                      <a:r>
                        <a:rPr lang="en-US" b="1">
                          <a:effectLst/>
                        </a:rPr>
                        <a:t>synthesized, single narrative answer</a:t>
                      </a:r>
                      <a:r>
                        <a:rPr lang="en-US">
                          <a:effectLst/>
                        </a:rPr>
                        <a:t> generated by AI, featuring inline citations.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015062596"/>
                  </a:ext>
                </a:extLst>
              </a:tr>
              <a:tr h="9109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Content Priority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Keyword placement</a:t>
                      </a:r>
                      <a:r>
                        <a:rPr lang="en-US">
                          <a:effectLst/>
                        </a:rPr>
                        <a:t>, search intent matching, and traditional link-building (backlinks).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effectLst/>
                        </a:rPr>
                        <a:t>Information density</a:t>
                      </a:r>
                      <a:r>
                        <a:rPr lang="en-US" dirty="0">
                          <a:effectLst/>
                        </a:rPr>
                        <a:t>, authoritative data, expert quotes, and structured schema markup.</a:t>
                      </a:r>
                      <a:endParaRPr lang="en-US" dirty="0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846768796"/>
                  </a:ext>
                </a:extLst>
              </a:tr>
              <a:tr h="9109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</a:rPr>
                        <a:t>The User Journey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The search engine is a </a:t>
                      </a:r>
                      <a:r>
                        <a:rPr lang="en-US" b="1">
                          <a:effectLst/>
                        </a:rPr>
                        <a:t>traffic director</a:t>
                      </a:r>
                      <a:r>
                        <a:rPr lang="en-US">
                          <a:effectLst/>
                        </a:rPr>
                        <a:t>; the user leaves the engine to consume content.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The search engine is the </a:t>
                      </a:r>
                      <a:r>
                        <a:rPr lang="en-US" b="1" dirty="0">
                          <a:effectLst/>
                        </a:rPr>
                        <a:t>final destination</a:t>
                      </a:r>
                      <a:r>
                        <a:rPr lang="en-US" dirty="0">
                          <a:effectLst/>
                        </a:rPr>
                        <a:t>; the user gets the answer without clicking away.</a:t>
                      </a:r>
                      <a:endParaRPr lang="en-US" dirty="0"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918155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231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112C7-5AB5-C789-3041-0102873BC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E76E7C67-2EEC-1111-4586-D902380E7CC0}"/>
              </a:ext>
            </a:extLst>
          </p:cNvPr>
          <p:cNvSpPr/>
          <p:nvPr/>
        </p:nvSpPr>
        <p:spPr>
          <a:xfrm>
            <a:off x="548640" y="713232"/>
            <a:ext cx="11064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2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is Generative Engine Optimization </a:t>
            </a:r>
            <a:br>
              <a:rPr lang="en-US" sz="32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</a:br>
            <a:r>
              <a:rPr lang="en-US" sz="32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(GEO, aka AI SEO &amp; AIO)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D49DE-70E2-6419-192C-3714DA1D9B8B}"/>
              </a:ext>
            </a:extLst>
          </p:cNvPr>
          <p:cNvSpPr txBox="1"/>
          <p:nvPr/>
        </p:nvSpPr>
        <p:spPr>
          <a:xfrm>
            <a:off x="548640" y="2873790"/>
            <a:ext cx="11064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evolution of SEO designed specifically for AI-powered search engines and answer engines</a:t>
            </a:r>
            <a:br>
              <a:rPr lang="en-US" sz="3200" dirty="0"/>
            </a:br>
            <a:r>
              <a:rPr lang="en-US" sz="3200" dirty="0"/>
              <a:t>(like Google's AI Overviews, ChatGPT, Claude, and Perplexity).</a:t>
            </a:r>
          </a:p>
        </p:txBody>
      </p:sp>
    </p:spTree>
    <p:extLst>
      <p:ext uri="{BB962C8B-B14F-4D97-AF65-F5344CB8AC3E}">
        <p14:creationId xmlns:p14="http://schemas.microsoft.com/office/powerpoint/2010/main" val="3564956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A2133-CEE6-F56A-33F6-99AA8F6F2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2C0DF417-75AA-BD7B-FE9F-052E4CAE8DC3}"/>
              </a:ext>
            </a:extLst>
          </p:cNvPr>
          <p:cNvSpPr/>
          <p:nvPr/>
        </p:nvSpPr>
        <p:spPr>
          <a:xfrm>
            <a:off x="548640" y="713232"/>
            <a:ext cx="11064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00" b="1" dirty="0">
                <a:solidFill>
                  <a:srgbClr val="0E0E0E"/>
                </a:solidFill>
                <a:latin typeface="Arial Black" pitchFamily="34" charset="0"/>
                <a:cs typeface="Arial Black" pitchFamily="34" charset="-120"/>
              </a:rPr>
              <a:t>Tactics to succeed in GEO and SEO 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967892-3892-8954-FE7F-084A4A006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841722"/>
              </p:ext>
            </p:extLst>
          </p:nvPr>
        </p:nvGraphicFramePr>
        <p:xfrm>
          <a:off x="448132" y="2228295"/>
          <a:ext cx="10640078" cy="3174371"/>
        </p:xfrm>
        <a:graphic>
          <a:graphicData uri="http://schemas.openxmlformats.org/drawingml/2006/table">
            <a:tbl>
              <a:tblPr firstRow="1" firstCol="1" bandRow="1"/>
              <a:tblGrid>
                <a:gridCol w="5320039">
                  <a:extLst>
                    <a:ext uri="{9D8B030D-6E8A-4147-A177-3AD203B41FA5}">
                      <a16:colId xmlns:a16="http://schemas.microsoft.com/office/drawing/2014/main" val="1852128205"/>
                    </a:ext>
                  </a:extLst>
                </a:gridCol>
                <a:gridCol w="5320039">
                  <a:extLst>
                    <a:ext uri="{9D8B030D-6E8A-4147-A177-3AD203B41FA5}">
                      <a16:colId xmlns:a16="http://schemas.microsoft.com/office/drawing/2014/main" val="45031235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What AI systems need to cite your content - GEO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5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What traditional search needs to rank content -SEO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E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32535"/>
                  </a:ext>
                </a:extLst>
              </a:tr>
              <a:tr h="2717171">
                <a:tc>
                  <a:txBody>
                    <a:bodyPr/>
                    <a:lstStyle/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 direct answer in the first 100 words</a:t>
                      </a:r>
                    </a:p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Question-framed headings (H2/H3)</a:t>
                      </a:r>
                    </a:p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 Quick Facts summary block</a:t>
                      </a:r>
                    </a:p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An explicit FAQ section</a:t>
                      </a:r>
                    </a:p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Named, credentialed author</a:t>
                      </a:r>
                    </a:p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Visible Last Updated date</a:t>
                      </a:r>
                    </a:p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Machine-readable schema markup (JSON-LD)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Short, direct title (target 5–7 words)</a:t>
                      </a:r>
                    </a:p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Keywords in H1, first paragraph, and URL slug</a:t>
                      </a:r>
                    </a:p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Descriptive meta description (150–160 chars)</a:t>
                      </a:r>
                    </a:p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HTML content (not PDF-only)</a:t>
                      </a:r>
                    </a:p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Logical heading hierarchy (H1 → H2 → H3)</a:t>
                      </a:r>
                    </a:p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HTML tables (not image-based tables)</a:t>
                      </a:r>
                    </a:p>
                    <a:p>
                      <a:pPr marL="342900" marR="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Internal links to related fact sheets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4929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72520BE-BDFA-DC02-1A45-44D4013579F4}"/>
              </a:ext>
            </a:extLst>
          </p:cNvPr>
          <p:cNvSpPr txBox="1"/>
          <p:nvPr/>
        </p:nvSpPr>
        <p:spPr>
          <a:xfrm>
            <a:off x="401684" y="5960102"/>
            <a:ext cx="5694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David’s Word Doc:  Fact Sheet Format Guide 2026 Draft</a:t>
            </a:r>
          </a:p>
        </p:txBody>
      </p:sp>
    </p:spTree>
    <p:extLst>
      <p:ext uri="{BB962C8B-B14F-4D97-AF65-F5344CB8AC3E}">
        <p14:creationId xmlns:p14="http://schemas.microsoft.com/office/powerpoint/2010/main" val="412214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713232"/>
            <a:ext cx="11064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Extension is structurally built to do well the citation game.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48640" y="2514600"/>
            <a:ext cx="2679192" cy="3108960"/>
          </a:xfrm>
          <a:prstGeom prst="roundRect">
            <a:avLst>
              <a:gd name="adj" fmla="val 2730"/>
            </a:avLst>
          </a:prstGeom>
          <a:solidFill>
            <a:srgbClr val="F4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822960" y="2788920"/>
            <a:ext cx="731520" cy="731520"/>
          </a:xfrm>
          <a:prstGeom prst="ellipse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52" y="2953512"/>
            <a:ext cx="402336" cy="40233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04672" y="3657600"/>
            <a:ext cx="2286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Land-grant authority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804672" y="438912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2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Institutional credibility AI engines actively weight.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3337560" y="2514600"/>
            <a:ext cx="2679192" cy="3108960"/>
          </a:xfrm>
          <a:prstGeom prst="roundRect">
            <a:avLst>
              <a:gd name="adj" fmla="val 2730"/>
            </a:avLst>
          </a:prstGeom>
          <a:solidFill>
            <a:srgbClr val="F4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3611880" y="2788920"/>
            <a:ext cx="731520" cy="731520"/>
          </a:xfrm>
          <a:prstGeom prst="ellipse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472" y="2953512"/>
            <a:ext cx="402336" cy="40233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593592" y="3657600"/>
            <a:ext cx="2286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Named expert authors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3593592" y="438912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2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credentials, the strongest trust signal there is.</a:t>
            </a:r>
            <a:endParaRPr lang="en-US" sz="1250" dirty="0"/>
          </a:p>
        </p:txBody>
      </p:sp>
      <p:sp>
        <p:nvSpPr>
          <p:cNvPr id="15" name="Shape 11"/>
          <p:cNvSpPr/>
          <p:nvPr/>
        </p:nvSpPr>
        <p:spPr>
          <a:xfrm>
            <a:off x="6126480" y="2514600"/>
            <a:ext cx="2679192" cy="3108960"/>
          </a:xfrm>
          <a:prstGeom prst="roundRect">
            <a:avLst>
              <a:gd name="adj" fmla="val 2730"/>
            </a:avLst>
          </a:prstGeom>
          <a:solidFill>
            <a:srgbClr val="F4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6400800" y="2788920"/>
            <a:ext cx="731520" cy="731520"/>
          </a:xfrm>
          <a:prstGeom prst="ellipse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392" y="2953512"/>
            <a:ext cx="402336" cy="402336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382512" y="3657600"/>
            <a:ext cx="2286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.edu domain</a:t>
            </a:r>
            <a:endParaRPr lang="en-US" sz="1500" dirty="0"/>
          </a:p>
        </p:txBody>
      </p:sp>
      <p:sp>
        <p:nvSpPr>
          <p:cNvPr id="19" name="Text 14"/>
          <p:cNvSpPr/>
          <p:nvPr/>
        </p:nvSpPr>
        <p:spPr>
          <a:xfrm>
            <a:off x="6382512" y="438912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2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seed-site signal that lifts every page on the site.</a:t>
            </a:r>
            <a:endParaRPr lang="en-US" sz="1250" dirty="0"/>
          </a:p>
        </p:txBody>
      </p:sp>
      <p:sp>
        <p:nvSpPr>
          <p:cNvPr id="20" name="Shape 15"/>
          <p:cNvSpPr/>
          <p:nvPr/>
        </p:nvSpPr>
        <p:spPr>
          <a:xfrm>
            <a:off x="8915400" y="2514600"/>
            <a:ext cx="2679192" cy="3108960"/>
          </a:xfrm>
          <a:prstGeom prst="roundRect">
            <a:avLst>
              <a:gd name="adj" fmla="val 2730"/>
            </a:avLst>
          </a:prstGeom>
          <a:solidFill>
            <a:srgbClr val="F4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6"/>
          <p:cNvSpPr/>
          <p:nvPr/>
        </p:nvSpPr>
        <p:spPr>
          <a:xfrm>
            <a:off x="9189720" y="2788920"/>
            <a:ext cx="731520" cy="731520"/>
          </a:xfrm>
          <a:prstGeom prst="ellipse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4312" y="2953512"/>
            <a:ext cx="402336" cy="402336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9171432" y="3657600"/>
            <a:ext cx="22860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Fact-checkable claims</a:t>
            </a:r>
            <a:endParaRPr lang="en-US" sz="1500" dirty="0"/>
          </a:p>
        </p:txBody>
      </p:sp>
      <p:sp>
        <p:nvSpPr>
          <p:cNvPr id="24" name="Text 18"/>
          <p:cNvSpPr/>
          <p:nvPr/>
        </p:nvSpPr>
        <p:spPr>
          <a:xfrm>
            <a:off x="9171432" y="438912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2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Sourced statistics and references, exactly what gets cited.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0C3B11-7606-8E5C-0B46-B5588A2755C6}"/>
              </a:ext>
            </a:extLst>
          </p:cNvPr>
          <p:cNvSpPr txBox="1"/>
          <p:nvPr/>
        </p:nvSpPr>
        <p:spPr>
          <a:xfrm>
            <a:off x="2022378" y="2875002"/>
            <a:ext cx="77819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 </a:t>
            </a:r>
            <a:r>
              <a:rPr lang="en-US" sz="6600" dirty="0">
                <a:solidFill>
                  <a:schemeClr val="bg1"/>
                </a:solidFill>
              </a:rPr>
              <a:t>Game Code: D2T2DW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20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713232"/>
            <a:ext cx="11064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GEO - Three things make a page citable.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2350236"/>
            <a:ext cx="3566160" cy="2788920"/>
          </a:xfrm>
          <a:prstGeom prst="roundRect">
            <a:avLst>
              <a:gd name="adj" fmla="val 2623"/>
            </a:avLst>
          </a:prstGeom>
          <a:solidFill>
            <a:srgbClr val="F4F4F4"/>
          </a:solidFill>
          <a:ln/>
          <a:effectLst>
            <a:outerShdw blurRad="88900" dist="38100" dir="81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68680" y="2670276"/>
            <a:ext cx="777240" cy="777240"/>
          </a:xfrm>
          <a:prstGeom prst="ellipse">
            <a:avLst/>
          </a:prstGeom>
          <a:solidFill>
            <a:srgbClr val="0E0E0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2853156"/>
            <a:ext cx="411480" cy="411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68680" y="3630396"/>
            <a:ext cx="2926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Extractable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868680" y="4133316"/>
            <a:ext cx="2971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9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pulls passages, not pages. Each section must answer one question well enough to stand on its own.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4297680" y="2350236"/>
            <a:ext cx="3566160" cy="2788920"/>
          </a:xfrm>
          <a:prstGeom prst="roundRect">
            <a:avLst>
              <a:gd name="adj" fmla="val 2623"/>
            </a:avLst>
          </a:prstGeom>
          <a:solidFill>
            <a:srgbClr val="F4F4F4"/>
          </a:solidFill>
          <a:ln/>
          <a:effectLst>
            <a:outerShdw blurRad="88900" dist="38100" dir="81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4617720" y="2670276"/>
            <a:ext cx="777240" cy="777240"/>
          </a:xfrm>
          <a:prstGeom prst="ellipse">
            <a:avLst/>
          </a:prstGeom>
          <a:solidFill>
            <a:srgbClr val="0E0E0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853156"/>
            <a:ext cx="411480" cy="41148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617720" y="3630396"/>
            <a:ext cx="2926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Authoritative</a:t>
            </a:r>
            <a:endParaRPr lang="en-US" sz="2100" dirty="0"/>
          </a:p>
        </p:txBody>
      </p:sp>
      <p:sp>
        <p:nvSpPr>
          <p:cNvPr id="13" name="Text 9"/>
          <p:cNvSpPr/>
          <p:nvPr/>
        </p:nvSpPr>
        <p:spPr>
          <a:xfrm>
            <a:off x="4617720" y="4133316"/>
            <a:ext cx="2971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9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Named experts, credentials, sourced statistics, dated content. </a:t>
            </a:r>
            <a:br>
              <a:rPr lang="en-US" sz="13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endParaRPr lang="en-US" sz="1350" dirty="0"/>
          </a:p>
        </p:txBody>
      </p:sp>
      <p:sp>
        <p:nvSpPr>
          <p:cNvPr id="14" name="Shape 10"/>
          <p:cNvSpPr/>
          <p:nvPr/>
        </p:nvSpPr>
        <p:spPr>
          <a:xfrm>
            <a:off x="8046720" y="2350236"/>
            <a:ext cx="3566160" cy="2788920"/>
          </a:xfrm>
          <a:prstGeom prst="roundRect">
            <a:avLst>
              <a:gd name="adj" fmla="val 2623"/>
            </a:avLst>
          </a:prstGeom>
          <a:solidFill>
            <a:srgbClr val="F4F4F4"/>
          </a:solidFill>
          <a:ln/>
          <a:effectLst>
            <a:outerShdw blurRad="88900" dist="38100" dir="8100000" algn="bl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8366760" y="2670276"/>
            <a:ext cx="777240" cy="777240"/>
          </a:xfrm>
          <a:prstGeom prst="ellipse">
            <a:avLst/>
          </a:prstGeom>
          <a:solidFill>
            <a:srgbClr val="0E0E0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640" y="2853156"/>
            <a:ext cx="411480" cy="41148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366760" y="3630396"/>
            <a:ext cx="2926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Present</a:t>
            </a:r>
            <a:endParaRPr lang="en-US" sz="2100" dirty="0"/>
          </a:p>
        </p:txBody>
      </p:sp>
      <p:sp>
        <p:nvSpPr>
          <p:cNvPr id="18" name="Text 13"/>
          <p:cNvSpPr/>
          <p:nvPr/>
        </p:nvSpPr>
        <p:spPr>
          <a:xfrm>
            <a:off x="8366760" y="4133316"/>
            <a:ext cx="2971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9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cites where you already appear: Wikipedia, Reddit, YouTube, .edu directories, trade publications.</a:t>
            </a:r>
            <a:endParaRPr lang="en-US" sz="1350" dirty="0"/>
          </a:p>
        </p:txBody>
      </p:sp>
      <p:sp>
        <p:nvSpPr>
          <p:cNvPr id="20" name="Text 15"/>
          <p:cNvSpPr/>
          <p:nvPr/>
        </p:nvSpPr>
        <p:spPr>
          <a:xfrm>
            <a:off x="822960" y="5596356"/>
            <a:ext cx="1051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Princeton GEO study (2024)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Eyebrow"/>
          <p:cNvSpPr>
            <a:spLocks noGrp="1"/>
          </p:cNvSpPr>
          <p:nvPr/>
        </p:nvSpPr>
        <p:spPr>
          <a:xfrm>
            <a:off x="762000" y="457200"/>
            <a:ext cx="10668000" cy="279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300" b="1" spc="300" dirty="0">
                <a:solidFill>
                  <a:srgbClr val="FF7300"/>
                </a:solidFill>
                <a:latin typeface="Arial Black"/>
              </a:rPr>
              <a:t>PRINCETON GEO STUDY · TACTICS RANKED</a:t>
            </a:r>
          </a:p>
        </p:txBody>
      </p:sp>
      <p:sp>
        <p:nvSpPr>
          <p:cNvPr id="401" name="Title"/>
          <p:cNvSpPr>
            <a:spLocks noGrp="1"/>
          </p:cNvSpPr>
          <p:nvPr/>
        </p:nvSpPr>
        <p:spPr>
          <a:xfrm>
            <a:off x="762000" y="787400"/>
            <a:ext cx="10668000" cy="558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E0E0E"/>
                </a:solidFill>
                <a:latin typeface="Arial Black"/>
              </a:rPr>
              <a:t>What actually moves the needle for AI visibility</a:t>
            </a:r>
          </a:p>
        </p:txBody>
      </p:sp>
      <p:sp>
        <p:nvSpPr>
          <p:cNvPr id="402" name="Rank 1"/>
          <p:cNvSpPr>
            <a:spLocks noGrp="1"/>
          </p:cNvSpPr>
          <p:nvPr/>
        </p:nvSpPr>
        <p:spPr>
          <a:xfrm>
            <a:off x="762000" y="1778000"/>
            <a:ext cx="431800" cy="431800"/>
          </a:xfrm>
          <a:prstGeom prst="ellipse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403" name="Name 1"/>
          <p:cNvSpPr>
            <a:spLocks noGrp="1"/>
          </p:cNvSpPr>
          <p:nvPr/>
        </p:nvSpPr>
        <p:spPr>
          <a:xfrm>
            <a:off x="1295400" y="1676400"/>
            <a:ext cx="31496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0E0E0E"/>
                </a:solidFill>
              </a:rPr>
              <a:t>Embedding expert quotations</a:t>
            </a:r>
          </a:p>
          <a:p>
            <a:pPr algn="l">
              <a:lnSpc>
                <a:spcPct val="1050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Attributed quotes from domain experts signal credibility.</a:t>
            </a:r>
          </a:p>
        </p:txBody>
      </p:sp>
      <p:sp>
        <p:nvSpPr>
          <p:cNvPr id="404" name="BarBg 1"/>
          <p:cNvSpPr>
            <a:spLocks noGrp="1"/>
          </p:cNvSpPr>
          <p:nvPr/>
        </p:nvSpPr>
        <p:spPr>
          <a:xfrm>
            <a:off x="4572000" y="1879600"/>
            <a:ext cx="5588000" cy="228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405" name="Bar 1"/>
          <p:cNvSpPr>
            <a:spLocks noGrp="1"/>
          </p:cNvSpPr>
          <p:nvPr/>
        </p:nvSpPr>
        <p:spPr>
          <a:xfrm>
            <a:off x="4572000" y="1879600"/>
            <a:ext cx="5091288" cy="228600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406" name="Val 1"/>
          <p:cNvSpPr>
            <a:spLocks noGrp="1"/>
          </p:cNvSpPr>
          <p:nvPr/>
        </p:nvSpPr>
        <p:spPr>
          <a:xfrm>
            <a:off x="10287000" y="1676400"/>
            <a:ext cx="16510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700" b="1" dirty="0">
                <a:solidFill>
                  <a:srgbClr val="0E0E0E"/>
                </a:solidFill>
                <a:latin typeface="Arial Black"/>
              </a:rPr>
              <a:t>+41%</a:t>
            </a:r>
          </a:p>
        </p:txBody>
      </p:sp>
      <p:sp>
        <p:nvSpPr>
          <p:cNvPr id="407" name="Rank 2"/>
          <p:cNvSpPr>
            <a:spLocks noGrp="1"/>
          </p:cNvSpPr>
          <p:nvPr/>
        </p:nvSpPr>
        <p:spPr>
          <a:xfrm>
            <a:off x="762000" y="2489200"/>
            <a:ext cx="431800" cy="431800"/>
          </a:xfrm>
          <a:prstGeom prst="ellipse">
            <a:avLst/>
          </a:prstGeom>
          <a:solidFill>
            <a:srgbClr val="0E0E0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408" name="Name 2"/>
          <p:cNvSpPr>
            <a:spLocks noGrp="1"/>
          </p:cNvSpPr>
          <p:nvPr/>
        </p:nvSpPr>
        <p:spPr>
          <a:xfrm>
            <a:off x="1295400" y="2387600"/>
            <a:ext cx="31496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0E0E0E"/>
                </a:solidFill>
              </a:rPr>
              <a:t>Adding statistics &amp; numerical data</a:t>
            </a:r>
          </a:p>
          <a:p>
            <a:pPr algn="l">
              <a:lnSpc>
                <a:spcPct val="1050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Concrete numbers beat vague assertions.</a:t>
            </a:r>
          </a:p>
        </p:txBody>
      </p:sp>
      <p:sp>
        <p:nvSpPr>
          <p:cNvPr id="409" name="BarBg 2"/>
          <p:cNvSpPr>
            <a:spLocks noGrp="1"/>
          </p:cNvSpPr>
          <p:nvPr/>
        </p:nvSpPr>
        <p:spPr>
          <a:xfrm>
            <a:off x="4572000" y="2590800"/>
            <a:ext cx="5588000" cy="228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410" name="Bar 2"/>
          <p:cNvSpPr>
            <a:spLocks noGrp="1"/>
          </p:cNvSpPr>
          <p:nvPr/>
        </p:nvSpPr>
        <p:spPr>
          <a:xfrm>
            <a:off x="4572000" y="2590800"/>
            <a:ext cx="4967111" cy="228600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411" name="Val 2"/>
          <p:cNvSpPr>
            <a:spLocks noGrp="1"/>
          </p:cNvSpPr>
          <p:nvPr/>
        </p:nvSpPr>
        <p:spPr>
          <a:xfrm>
            <a:off x="10287000" y="2387600"/>
            <a:ext cx="16510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700" b="1" dirty="0">
                <a:solidFill>
                  <a:srgbClr val="0E0E0E"/>
                </a:solidFill>
                <a:latin typeface="Arial Black"/>
              </a:rPr>
              <a:t>+30–40%</a:t>
            </a:r>
          </a:p>
        </p:txBody>
      </p:sp>
      <p:sp>
        <p:nvSpPr>
          <p:cNvPr id="412" name="Rank 3"/>
          <p:cNvSpPr>
            <a:spLocks noGrp="1"/>
          </p:cNvSpPr>
          <p:nvPr/>
        </p:nvSpPr>
        <p:spPr>
          <a:xfrm>
            <a:off x="762000" y="3200400"/>
            <a:ext cx="431800" cy="431800"/>
          </a:xfrm>
          <a:prstGeom prst="ellipse">
            <a:avLst/>
          </a:prstGeom>
          <a:solidFill>
            <a:srgbClr val="0E0E0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sp>
        <p:nvSpPr>
          <p:cNvPr id="413" name="Name 3"/>
          <p:cNvSpPr>
            <a:spLocks noGrp="1"/>
          </p:cNvSpPr>
          <p:nvPr/>
        </p:nvSpPr>
        <p:spPr>
          <a:xfrm>
            <a:off x="1295400" y="3098800"/>
            <a:ext cx="31496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0E0E0E"/>
                </a:solidFill>
              </a:rPr>
              <a:t>Including inline citations</a:t>
            </a:r>
          </a:p>
          <a:p>
            <a:pPr algn="l">
              <a:lnSpc>
                <a:spcPct val="1050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Clean "chain of trust" earns RAG selection.</a:t>
            </a:r>
          </a:p>
        </p:txBody>
      </p:sp>
      <p:sp>
        <p:nvSpPr>
          <p:cNvPr id="414" name="BarBg 3"/>
          <p:cNvSpPr>
            <a:spLocks noGrp="1"/>
          </p:cNvSpPr>
          <p:nvPr/>
        </p:nvSpPr>
        <p:spPr>
          <a:xfrm>
            <a:off x="4572000" y="3302000"/>
            <a:ext cx="5588000" cy="228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415" name="Bar 3"/>
          <p:cNvSpPr>
            <a:spLocks noGrp="1"/>
          </p:cNvSpPr>
          <p:nvPr/>
        </p:nvSpPr>
        <p:spPr>
          <a:xfrm>
            <a:off x="4572000" y="3302000"/>
            <a:ext cx="4967111" cy="228600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416" name="Val 3"/>
          <p:cNvSpPr>
            <a:spLocks noGrp="1"/>
          </p:cNvSpPr>
          <p:nvPr/>
        </p:nvSpPr>
        <p:spPr>
          <a:xfrm>
            <a:off x="10287000" y="3098800"/>
            <a:ext cx="16510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700" b="1" dirty="0">
                <a:solidFill>
                  <a:srgbClr val="0E0E0E"/>
                </a:solidFill>
                <a:latin typeface="Arial Black"/>
              </a:rPr>
              <a:t>+30–40%</a:t>
            </a:r>
          </a:p>
        </p:txBody>
      </p:sp>
      <p:sp>
        <p:nvSpPr>
          <p:cNvPr id="417" name="Rank 4"/>
          <p:cNvSpPr>
            <a:spLocks noGrp="1"/>
          </p:cNvSpPr>
          <p:nvPr/>
        </p:nvSpPr>
        <p:spPr>
          <a:xfrm>
            <a:off x="762000" y="3911600"/>
            <a:ext cx="431800" cy="431800"/>
          </a:xfrm>
          <a:prstGeom prst="ellipse">
            <a:avLst/>
          </a:prstGeom>
          <a:solidFill>
            <a:srgbClr val="0E0E0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 Black"/>
              </a:rPr>
              <a:t>4</a:t>
            </a:r>
          </a:p>
        </p:txBody>
      </p:sp>
      <p:sp>
        <p:nvSpPr>
          <p:cNvPr id="418" name="Name 4"/>
          <p:cNvSpPr>
            <a:spLocks noGrp="1"/>
          </p:cNvSpPr>
          <p:nvPr/>
        </p:nvSpPr>
        <p:spPr>
          <a:xfrm>
            <a:off x="1295400" y="3810000"/>
            <a:ext cx="31496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0E0E0E"/>
                </a:solidFill>
              </a:rPr>
              <a:t>Fluency optimization</a:t>
            </a:r>
          </a:p>
          <a:p>
            <a:pPr algn="l">
              <a:lnSpc>
                <a:spcPct val="1050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Cleaner prose matches LLM training bias.</a:t>
            </a:r>
          </a:p>
        </p:txBody>
      </p:sp>
      <p:sp>
        <p:nvSpPr>
          <p:cNvPr id="419" name="BarBg 4"/>
          <p:cNvSpPr>
            <a:spLocks noGrp="1"/>
          </p:cNvSpPr>
          <p:nvPr/>
        </p:nvSpPr>
        <p:spPr>
          <a:xfrm>
            <a:off x="4572000" y="4013200"/>
            <a:ext cx="5588000" cy="228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420" name="Bar 4"/>
          <p:cNvSpPr>
            <a:spLocks noGrp="1"/>
          </p:cNvSpPr>
          <p:nvPr/>
        </p:nvSpPr>
        <p:spPr>
          <a:xfrm>
            <a:off x="4572000" y="4013200"/>
            <a:ext cx="3725333" cy="228600"/>
          </a:xfrm>
          <a:prstGeom prst="rect">
            <a:avLst/>
          </a:prstGeom>
          <a:solidFill>
            <a:srgbClr val="FFB07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421" name="Val 4"/>
          <p:cNvSpPr>
            <a:spLocks noGrp="1"/>
          </p:cNvSpPr>
          <p:nvPr/>
        </p:nvSpPr>
        <p:spPr>
          <a:xfrm>
            <a:off x="10287000" y="3810000"/>
            <a:ext cx="16510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700" b="1" dirty="0">
                <a:solidFill>
                  <a:srgbClr val="0E0E0E"/>
                </a:solidFill>
                <a:latin typeface="Arial Black"/>
              </a:rPr>
              <a:t>+15–30%</a:t>
            </a:r>
          </a:p>
        </p:txBody>
      </p:sp>
      <p:sp>
        <p:nvSpPr>
          <p:cNvPr id="422" name="Rank 5"/>
          <p:cNvSpPr>
            <a:spLocks noGrp="1"/>
          </p:cNvSpPr>
          <p:nvPr/>
        </p:nvSpPr>
        <p:spPr>
          <a:xfrm>
            <a:off x="762000" y="4622800"/>
            <a:ext cx="431800" cy="431800"/>
          </a:xfrm>
          <a:prstGeom prst="ellipse">
            <a:avLst/>
          </a:prstGeom>
          <a:solidFill>
            <a:srgbClr val="0E0E0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 Black"/>
              </a:rPr>
              <a:t>5</a:t>
            </a:r>
          </a:p>
        </p:txBody>
      </p:sp>
      <p:sp>
        <p:nvSpPr>
          <p:cNvPr id="423" name="Name 5"/>
          <p:cNvSpPr>
            <a:spLocks noGrp="1"/>
          </p:cNvSpPr>
          <p:nvPr/>
        </p:nvSpPr>
        <p:spPr>
          <a:xfrm>
            <a:off x="1295400" y="4521200"/>
            <a:ext cx="31496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0E0E0E"/>
                </a:solidFill>
              </a:rPr>
              <a:t>Authoritative voice</a:t>
            </a:r>
          </a:p>
          <a:p>
            <a:pPr algn="l">
              <a:lnSpc>
                <a:spcPct val="1050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Definitive, direct, minimal hedging.</a:t>
            </a:r>
          </a:p>
        </p:txBody>
      </p:sp>
      <p:sp>
        <p:nvSpPr>
          <p:cNvPr id="424" name="BarBg 5"/>
          <p:cNvSpPr>
            <a:spLocks noGrp="1"/>
          </p:cNvSpPr>
          <p:nvPr/>
        </p:nvSpPr>
        <p:spPr>
          <a:xfrm>
            <a:off x="4572000" y="4724400"/>
            <a:ext cx="5588000" cy="228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425" name="Bar 5"/>
          <p:cNvSpPr>
            <a:spLocks noGrp="1"/>
          </p:cNvSpPr>
          <p:nvPr/>
        </p:nvSpPr>
        <p:spPr>
          <a:xfrm>
            <a:off x="4572000" y="4724400"/>
            <a:ext cx="2483555" cy="228600"/>
          </a:xfrm>
          <a:prstGeom prst="rect">
            <a:avLst/>
          </a:prstGeom>
          <a:solidFill>
            <a:srgbClr val="FFB07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426" name="Val 5"/>
          <p:cNvSpPr>
            <a:spLocks noGrp="1"/>
          </p:cNvSpPr>
          <p:nvPr/>
        </p:nvSpPr>
        <p:spPr>
          <a:xfrm>
            <a:off x="10287000" y="4521200"/>
            <a:ext cx="16510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700" b="1" dirty="0">
                <a:solidFill>
                  <a:srgbClr val="0E0E0E"/>
                </a:solidFill>
                <a:latin typeface="Arial Black"/>
              </a:rPr>
              <a:t>+10–20%</a:t>
            </a:r>
          </a:p>
        </p:txBody>
      </p:sp>
      <p:sp>
        <p:nvSpPr>
          <p:cNvPr id="427" name="Combo BG"/>
          <p:cNvSpPr>
            <a:spLocks noGrp="1"/>
          </p:cNvSpPr>
          <p:nvPr/>
        </p:nvSpPr>
        <p:spPr>
          <a:xfrm>
            <a:off x="762000" y="5270500"/>
            <a:ext cx="10668000" cy="711200"/>
          </a:xfrm>
          <a:prstGeom prst="rect">
            <a:avLst/>
          </a:prstGeom>
          <a:solidFill>
            <a:srgbClr val="0E0E0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428" name="Combo Accent"/>
          <p:cNvSpPr>
            <a:spLocks noGrp="1"/>
          </p:cNvSpPr>
          <p:nvPr/>
        </p:nvSpPr>
        <p:spPr>
          <a:xfrm>
            <a:off x="762000" y="5270500"/>
            <a:ext cx="76200" cy="711200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429" name="Combo Text"/>
          <p:cNvSpPr>
            <a:spLocks noGrp="1"/>
          </p:cNvSpPr>
          <p:nvPr/>
        </p:nvSpPr>
        <p:spPr>
          <a:xfrm>
            <a:off x="1016000" y="5321300"/>
            <a:ext cx="101600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15000"/>
              </a:lnSpc>
              <a:buNone/>
            </a:pPr>
            <a:r>
              <a:rPr lang="en-US" sz="1500" b="1" spc="200" dirty="0">
                <a:solidFill>
                  <a:srgbClr val="FF7300"/>
                </a:solidFill>
                <a:latin typeface="Arial Black"/>
              </a:rPr>
              <a:t>THE POWER COMBO  </a:t>
            </a:r>
            <a:r>
              <a:rPr lang="en-US" sz="1500" dirty="0">
                <a:solidFill>
                  <a:srgbClr val="FFFFFF"/>
                </a:solidFill>
              </a:rPr>
              <a:t>Pairing </a:t>
            </a:r>
            <a:r>
              <a:rPr lang="en-US" sz="1500" b="1" dirty="0">
                <a:solidFill>
                  <a:srgbClr val="FFFFFF"/>
                </a:solidFill>
              </a:rPr>
              <a:t>Statistics</a:t>
            </a:r>
            <a:r>
              <a:rPr lang="en-US" sz="1500" dirty="0">
                <a:solidFill>
                  <a:srgbClr val="FFFFFF"/>
                </a:solidFill>
              </a:rPr>
              <a:t> with </a:t>
            </a:r>
            <a:r>
              <a:rPr lang="en-US" sz="1500" b="1" dirty="0">
                <a:solidFill>
                  <a:srgbClr val="FFFFFF"/>
                </a:solidFill>
              </a:rPr>
              <a:t>Fluency Optimization</a:t>
            </a:r>
            <a:r>
              <a:rPr lang="en-US" sz="1500" dirty="0">
                <a:solidFill>
                  <a:srgbClr val="FFFFFF"/>
                </a:solidFill>
              </a:rPr>
              <a:t> yields the highest compound benefit of any two-tactic pairing.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DDDE9-2178-28EC-4103-43D063165DD6}"/>
              </a:ext>
            </a:extLst>
          </p:cNvPr>
          <p:cNvSpPr txBox="1"/>
          <p:nvPr/>
        </p:nvSpPr>
        <p:spPr>
          <a:xfrm>
            <a:off x="800100" y="6286500"/>
            <a:ext cx="5584862" cy="50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https://derivatex.agency/blog/princeton-geo-paper-plain-english/</a:t>
            </a:r>
            <a:endParaRPr lang="en-US" sz="1400" dirty="0"/>
          </a:p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https://arxiv.org/abs/2311.09735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6951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Eyebrow"/>
          <p:cNvSpPr>
            <a:spLocks noGrp="1"/>
          </p:cNvSpPr>
          <p:nvPr/>
        </p:nvSpPr>
        <p:spPr>
          <a:xfrm>
            <a:off x="762000" y="457200"/>
            <a:ext cx="10668000" cy="279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300" b="1" spc="300" dirty="0">
                <a:solidFill>
                  <a:srgbClr val="FF7300"/>
                </a:solidFill>
                <a:latin typeface="Arial Black"/>
              </a:rPr>
              <a:t>PRINCETON GEO STUDY · WHAT NOT TO DO</a:t>
            </a:r>
          </a:p>
        </p:txBody>
      </p:sp>
      <p:sp>
        <p:nvSpPr>
          <p:cNvPr id="501" name="Title"/>
          <p:cNvSpPr>
            <a:spLocks noGrp="1"/>
          </p:cNvSpPr>
          <p:nvPr/>
        </p:nvSpPr>
        <p:spPr>
          <a:xfrm>
            <a:off x="762000" y="787400"/>
            <a:ext cx="10668000" cy="558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E0E0E"/>
                </a:solidFill>
                <a:latin typeface="Arial Black"/>
              </a:rPr>
              <a:t>Tactics that flopped — or hurt visibility</a:t>
            </a:r>
          </a:p>
        </p:txBody>
      </p:sp>
      <p:sp>
        <p:nvSpPr>
          <p:cNvPr id="502" name="Mark 1"/>
          <p:cNvSpPr>
            <a:spLocks noGrp="1"/>
          </p:cNvSpPr>
          <p:nvPr/>
        </p:nvSpPr>
        <p:spPr>
          <a:xfrm>
            <a:off x="762000" y="1841500"/>
            <a:ext cx="431800" cy="431800"/>
          </a:xfrm>
          <a:prstGeom prst="ellipse">
            <a:avLst/>
          </a:prstGeom>
          <a:solidFill>
            <a:srgbClr val="C8102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 Black"/>
              </a:rPr>
              <a:t>✕</a:t>
            </a:r>
          </a:p>
        </p:txBody>
      </p:sp>
      <p:sp>
        <p:nvSpPr>
          <p:cNvPr id="503" name="Name 1"/>
          <p:cNvSpPr>
            <a:spLocks noGrp="1"/>
          </p:cNvSpPr>
          <p:nvPr/>
        </p:nvSpPr>
        <p:spPr>
          <a:xfrm>
            <a:off x="1295400" y="1676400"/>
            <a:ext cx="314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0E0E0E"/>
                </a:solidFill>
              </a:rPr>
              <a:t>Keyword stuffing</a:t>
            </a:r>
          </a:p>
          <a:p>
            <a:pPr algn="l">
              <a:lnSpc>
                <a:spcPct val="1100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Forcing exact-match keywords. LLMs parse meaning, not repetition.</a:t>
            </a:r>
          </a:p>
        </p:txBody>
      </p:sp>
      <p:sp>
        <p:nvSpPr>
          <p:cNvPr id="504" name="Bar 1"/>
          <p:cNvSpPr>
            <a:spLocks noGrp="1"/>
          </p:cNvSpPr>
          <p:nvPr/>
        </p:nvSpPr>
        <p:spPr>
          <a:xfrm>
            <a:off x="4876800" y="1943100"/>
            <a:ext cx="2743200" cy="2286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505" name="Val 1"/>
          <p:cNvSpPr>
            <a:spLocks noGrp="1"/>
          </p:cNvSpPr>
          <p:nvPr/>
        </p:nvSpPr>
        <p:spPr>
          <a:xfrm>
            <a:off x="10287000" y="1676400"/>
            <a:ext cx="16510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700" b="1" dirty="0">
                <a:solidFill>
                  <a:srgbClr val="C8102E"/>
                </a:solidFill>
                <a:latin typeface="Arial Black"/>
              </a:rPr>
              <a:t>−9%</a:t>
            </a:r>
          </a:p>
        </p:txBody>
      </p:sp>
      <p:sp>
        <p:nvSpPr>
          <p:cNvPr id="506" name="Mark 2"/>
          <p:cNvSpPr>
            <a:spLocks noGrp="1"/>
          </p:cNvSpPr>
          <p:nvPr/>
        </p:nvSpPr>
        <p:spPr>
          <a:xfrm>
            <a:off x="762000" y="2705100"/>
            <a:ext cx="431800" cy="431800"/>
          </a:xfrm>
          <a:prstGeom prst="ellipse">
            <a:avLst/>
          </a:prstGeom>
          <a:solidFill>
            <a:srgbClr val="B0B0B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 Black"/>
              </a:rPr>
              <a:t>✕</a:t>
            </a:r>
          </a:p>
        </p:txBody>
      </p:sp>
      <p:sp>
        <p:nvSpPr>
          <p:cNvPr id="507" name="Name 2"/>
          <p:cNvSpPr>
            <a:spLocks noGrp="1"/>
          </p:cNvSpPr>
          <p:nvPr/>
        </p:nvSpPr>
        <p:spPr>
          <a:xfrm>
            <a:off x="1295400" y="2540000"/>
            <a:ext cx="314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0E0E0E"/>
                </a:solidFill>
              </a:rPr>
              <a:t>Easy-to-understand simplification</a:t>
            </a:r>
          </a:p>
          <a:p>
            <a:pPr algn="l">
              <a:lnSpc>
                <a:spcPct val="1100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Stripping technical nuance removes the depth LLMs need.</a:t>
            </a:r>
          </a:p>
        </p:txBody>
      </p:sp>
      <p:sp>
        <p:nvSpPr>
          <p:cNvPr id="508" name="NeutralDot 2"/>
          <p:cNvSpPr>
            <a:spLocks noGrp="1"/>
          </p:cNvSpPr>
          <p:nvPr/>
        </p:nvSpPr>
        <p:spPr>
          <a:xfrm>
            <a:off x="7543800" y="2844800"/>
            <a:ext cx="152400" cy="152400"/>
          </a:xfrm>
          <a:prstGeom prst="ellipse">
            <a:avLst/>
          </a:prstGeom>
          <a:solidFill>
            <a:srgbClr val="B0B0B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509" name="Val 2"/>
          <p:cNvSpPr>
            <a:spLocks noGrp="1"/>
          </p:cNvSpPr>
          <p:nvPr/>
        </p:nvSpPr>
        <p:spPr>
          <a:xfrm>
            <a:off x="10287000" y="2540000"/>
            <a:ext cx="16510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700" b="1" dirty="0">
                <a:solidFill>
                  <a:srgbClr val="555555"/>
                </a:solidFill>
                <a:latin typeface="Arial Black"/>
              </a:rPr>
              <a:t>Neutral</a:t>
            </a:r>
          </a:p>
        </p:txBody>
      </p:sp>
      <p:sp>
        <p:nvSpPr>
          <p:cNvPr id="510" name="Mark 3"/>
          <p:cNvSpPr>
            <a:spLocks noGrp="1"/>
          </p:cNvSpPr>
          <p:nvPr/>
        </p:nvSpPr>
        <p:spPr>
          <a:xfrm>
            <a:off x="762000" y="3568700"/>
            <a:ext cx="431800" cy="431800"/>
          </a:xfrm>
          <a:prstGeom prst="ellipse">
            <a:avLst/>
          </a:prstGeom>
          <a:solidFill>
            <a:srgbClr val="B0B0B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 Black"/>
              </a:rPr>
              <a:t>✕</a:t>
            </a:r>
          </a:p>
        </p:txBody>
      </p:sp>
      <p:sp>
        <p:nvSpPr>
          <p:cNvPr id="511" name="Name 3"/>
          <p:cNvSpPr>
            <a:spLocks noGrp="1"/>
          </p:cNvSpPr>
          <p:nvPr/>
        </p:nvSpPr>
        <p:spPr>
          <a:xfrm>
            <a:off x="1295400" y="3403600"/>
            <a:ext cx="314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0E0E0E"/>
                </a:solidFill>
              </a:rPr>
              <a:t>Content padding</a:t>
            </a:r>
          </a:p>
          <a:p>
            <a:pPr algn="l">
              <a:lnSpc>
                <a:spcPct val="1100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Fluff to hit a word count. LLMs prioritize information density.</a:t>
            </a:r>
          </a:p>
        </p:txBody>
      </p:sp>
      <p:sp>
        <p:nvSpPr>
          <p:cNvPr id="512" name="NeutralDot 3"/>
          <p:cNvSpPr>
            <a:spLocks noGrp="1"/>
          </p:cNvSpPr>
          <p:nvPr/>
        </p:nvSpPr>
        <p:spPr>
          <a:xfrm>
            <a:off x="7543800" y="3708400"/>
            <a:ext cx="152400" cy="152400"/>
          </a:xfrm>
          <a:prstGeom prst="ellipse">
            <a:avLst/>
          </a:prstGeom>
          <a:solidFill>
            <a:srgbClr val="B0B0B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513" name="Val 3"/>
          <p:cNvSpPr>
            <a:spLocks noGrp="1"/>
          </p:cNvSpPr>
          <p:nvPr/>
        </p:nvSpPr>
        <p:spPr>
          <a:xfrm>
            <a:off x="10287000" y="3403600"/>
            <a:ext cx="16510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700" b="1" dirty="0">
                <a:solidFill>
                  <a:srgbClr val="555555"/>
                </a:solidFill>
                <a:latin typeface="Arial Black"/>
              </a:rPr>
              <a:t>Neutral</a:t>
            </a:r>
          </a:p>
        </p:txBody>
      </p:sp>
      <p:sp>
        <p:nvSpPr>
          <p:cNvPr id="514" name="Mark 4"/>
          <p:cNvSpPr>
            <a:spLocks noGrp="1"/>
          </p:cNvSpPr>
          <p:nvPr/>
        </p:nvSpPr>
        <p:spPr>
          <a:xfrm>
            <a:off x="762000" y="4432300"/>
            <a:ext cx="431800" cy="431800"/>
          </a:xfrm>
          <a:prstGeom prst="ellipse">
            <a:avLst/>
          </a:prstGeom>
          <a:solidFill>
            <a:srgbClr val="B0B0B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 Black"/>
              </a:rPr>
              <a:t>✕</a:t>
            </a:r>
          </a:p>
        </p:txBody>
      </p:sp>
      <p:sp>
        <p:nvSpPr>
          <p:cNvPr id="515" name="Name 4"/>
          <p:cNvSpPr>
            <a:spLocks noGrp="1"/>
          </p:cNvSpPr>
          <p:nvPr/>
        </p:nvSpPr>
        <p:spPr>
          <a:xfrm>
            <a:off x="1295400" y="4267200"/>
            <a:ext cx="314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0E0E0E"/>
                </a:solidFill>
              </a:rPr>
              <a:t>Pure persuasive language</a:t>
            </a:r>
          </a:p>
          <a:p>
            <a:pPr algn="l">
              <a:lnSpc>
                <a:spcPct val="110000"/>
              </a:lnSpc>
              <a:buNone/>
            </a:pPr>
            <a:r>
              <a:rPr lang="en-US" sz="1100" dirty="0">
                <a:solidFill>
                  <a:srgbClr val="555555"/>
                </a:solidFill>
              </a:rPr>
              <a:t>Promotional copy offers no benefit to RAG systems.</a:t>
            </a:r>
          </a:p>
        </p:txBody>
      </p:sp>
      <p:sp>
        <p:nvSpPr>
          <p:cNvPr id="516" name="NeutralDot 4"/>
          <p:cNvSpPr>
            <a:spLocks noGrp="1"/>
          </p:cNvSpPr>
          <p:nvPr/>
        </p:nvSpPr>
        <p:spPr>
          <a:xfrm>
            <a:off x="7543800" y="4572000"/>
            <a:ext cx="152400" cy="152400"/>
          </a:xfrm>
          <a:prstGeom prst="ellipse">
            <a:avLst/>
          </a:prstGeom>
          <a:solidFill>
            <a:srgbClr val="B0B0B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517" name="Val 4"/>
          <p:cNvSpPr>
            <a:spLocks noGrp="1"/>
          </p:cNvSpPr>
          <p:nvPr/>
        </p:nvSpPr>
        <p:spPr>
          <a:xfrm>
            <a:off x="10287000" y="4267200"/>
            <a:ext cx="16510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700" b="1" dirty="0">
                <a:solidFill>
                  <a:srgbClr val="555555"/>
                </a:solidFill>
                <a:latin typeface="Arial Black"/>
              </a:rPr>
              <a:t>Neutral</a:t>
            </a:r>
          </a:p>
        </p:txBody>
      </p:sp>
      <p:sp>
        <p:nvSpPr>
          <p:cNvPr id="518" name="Baseline"/>
          <p:cNvSpPr>
            <a:spLocks noGrp="1"/>
          </p:cNvSpPr>
          <p:nvPr/>
        </p:nvSpPr>
        <p:spPr>
          <a:xfrm>
            <a:off x="7607300" y="1625600"/>
            <a:ext cx="25400" cy="3454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519" name="Baseline Label"/>
          <p:cNvSpPr>
            <a:spLocks noGrp="1"/>
          </p:cNvSpPr>
          <p:nvPr/>
        </p:nvSpPr>
        <p:spPr>
          <a:xfrm>
            <a:off x="7239000" y="5105400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ctr">
              <a:buNone/>
            </a:pPr>
            <a:r>
              <a:rPr lang="en-US" sz="1000" b="1" dirty="0">
                <a:solidFill>
                  <a:srgbClr val="999999"/>
                </a:solidFill>
              </a:rPr>
              <a:t>0% baseline</a:t>
            </a:r>
          </a:p>
        </p:txBody>
      </p:sp>
      <p:sp>
        <p:nvSpPr>
          <p:cNvPr id="520" name="Takeaway BG"/>
          <p:cNvSpPr>
            <a:spLocks noGrp="1"/>
          </p:cNvSpPr>
          <p:nvPr/>
        </p:nvSpPr>
        <p:spPr>
          <a:xfrm>
            <a:off x="762000" y="5461000"/>
            <a:ext cx="10668000" cy="736600"/>
          </a:xfrm>
          <a:prstGeom prst="rect">
            <a:avLst/>
          </a:prstGeom>
          <a:solidFill>
            <a:srgbClr val="0E0E0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521" name="Takeaway Accent"/>
          <p:cNvSpPr>
            <a:spLocks noGrp="1"/>
          </p:cNvSpPr>
          <p:nvPr/>
        </p:nvSpPr>
        <p:spPr>
          <a:xfrm>
            <a:off x="762000" y="5461000"/>
            <a:ext cx="76200" cy="736600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522" name="Takeaway Text"/>
          <p:cNvSpPr>
            <a:spLocks noGrp="1"/>
          </p:cNvSpPr>
          <p:nvPr/>
        </p:nvSpPr>
        <p:spPr>
          <a:xfrm>
            <a:off x="1016000" y="5511800"/>
            <a:ext cx="101600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15000"/>
              </a:lnSpc>
              <a:buNone/>
            </a:pPr>
            <a:r>
              <a:rPr lang="en-US" sz="1500" b="1" spc="200" dirty="0">
                <a:solidFill>
                  <a:srgbClr val="FF7300"/>
                </a:solidFill>
                <a:latin typeface="Arial Black"/>
              </a:rPr>
              <a:t>THE TAKEAWAY  </a:t>
            </a:r>
            <a:r>
              <a:rPr lang="en-US" sz="1500" dirty="0">
                <a:solidFill>
                  <a:srgbClr val="FFFFFF"/>
                </a:solidFill>
              </a:rPr>
              <a:t>Old-school SEO “tricks” don't just stop working — they actively reduce AI visibility.</a:t>
            </a:r>
          </a:p>
        </p:txBody>
      </p:sp>
    </p:spTree>
    <p:extLst>
      <p:ext uri="{BB962C8B-B14F-4D97-AF65-F5344CB8AC3E}">
        <p14:creationId xmlns:p14="http://schemas.microsoft.com/office/powerpoint/2010/main" val="1285569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713232"/>
            <a:ext cx="11064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Before…</a:t>
            </a:r>
            <a:endParaRPr lang="en-US" sz="3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A9BC14A-99AA-B972-F0D0-001EE6C6A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637" y="60767"/>
            <a:ext cx="6736466" cy="673646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ED298C-1A9A-7C58-E395-FC0786CB2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B65E3E32-1B70-0B80-33B8-3DB8643777EE}"/>
              </a:ext>
            </a:extLst>
          </p:cNvPr>
          <p:cNvSpPr/>
          <p:nvPr/>
        </p:nvSpPr>
        <p:spPr>
          <a:xfrm>
            <a:off x="548640" y="354663"/>
            <a:ext cx="5060423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cs typeface="Arial Black" pitchFamily="34" charset="-120"/>
              </a:rPr>
              <a:t>After…</a:t>
            </a:r>
            <a:br>
              <a:rPr lang="en-US" sz="3000" b="1" dirty="0">
                <a:solidFill>
                  <a:srgbClr val="0E0E0E"/>
                </a:solidFill>
                <a:latin typeface="Arial Black" pitchFamily="34" charset="0"/>
                <a:cs typeface="Arial Black" pitchFamily="34" charset="-120"/>
              </a:rPr>
            </a:b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cs typeface="Arial Black" pitchFamily="34" charset="-120"/>
              </a:rPr>
              <a:t>(html mockup for GEO, not final)</a:t>
            </a:r>
            <a:endParaRPr lang="en-US" sz="3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1C60AC-3D87-3898-D88D-78F9EF8CD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794" y="2336634"/>
            <a:ext cx="7355947" cy="113536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9CDFBF-12EC-9ADD-C4E1-433AB5AC0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063" y="47620"/>
            <a:ext cx="6673444" cy="22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70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A07CA3-3829-DD33-C188-E100AF4EE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E8870ACC-BC41-E8D9-4FE3-ABFC560A5A24}"/>
              </a:ext>
            </a:extLst>
          </p:cNvPr>
          <p:cNvSpPr/>
          <p:nvPr/>
        </p:nvSpPr>
        <p:spPr>
          <a:xfrm>
            <a:off x="548640" y="354663"/>
            <a:ext cx="5316901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cs typeface="Arial Black" pitchFamily="34" charset="-120"/>
              </a:rPr>
              <a:t>Another prototype html fact sheet, GEO optimized</a:t>
            </a:r>
            <a:endParaRPr lang="en-US" sz="3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A3F18A-3885-20FD-FD87-B6378B1AD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221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3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713232"/>
            <a:ext cx="11064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GEO - Five writing tactics that win citations.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11064240" cy="841248"/>
          </a:xfrm>
          <a:prstGeom prst="rect">
            <a:avLst/>
          </a:prstGeom>
          <a:solidFill>
            <a:srgbClr val="F4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77240" y="1975104"/>
            <a:ext cx="457200" cy="457200"/>
          </a:xfrm>
          <a:prstGeom prst="ellipse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77240" y="197510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463040" y="1783080"/>
            <a:ext cx="36576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Lead with the answer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212080" y="1783080"/>
            <a:ext cx="62636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direct, self-contained statement up top. A Quick Facts box AI can quote verbatim.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548640" y="2679192"/>
            <a:ext cx="11064240" cy="84124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77240" y="2871216"/>
            <a:ext cx="457200" cy="457200"/>
          </a:xfrm>
          <a:prstGeom prst="ellipse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777240" y="287121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463040" y="2679192"/>
            <a:ext cx="36576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Write headings as questions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212080" y="2679192"/>
            <a:ext cx="62636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 how people actually prompt AI, so each section is a retrievable answer.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548640" y="3575304"/>
            <a:ext cx="11064240" cy="841248"/>
          </a:xfrm>
          <a:prstGeom prst="rect">
            <a:avLst/>
          </a:prstGeom>
          <a:solidFill>
            <a:srgbClr val="F4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777240" y="3767328"/>
            <a:ext cx="457200" cy="457200"/>
          </a:xfrm>
          <a:prstGeom prst="ellipse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77240" y="376732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1463040" y="3575304"/>
            <a:ext cx="36576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Use structure AI can extract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212080" y="3575304"/>
            <a:ext cx="62636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Tables, lists, comparison blocks beat prose. Comparison content earns about a third of AI citations.</a:t>
            </a:r>
            <a:endParaRPr lang="en-US" sz="1350" dirty="0"/>
          </a:p>
        </p:txBody>
      </p:sp>
      <p:sp>
        <p:nvSpPr>
          <p:cNvPr id="19" name="Shape 17"/>
          <p:cNvSpPr/>
          <p:nvPr/>
        </p:nvSpPr>
        <p:spPr>
          <a:xfrm>
            <a:off x="548640" y="4471416"/>
            <a:ext cx="11064240" cy="84124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777240" y="4663440"/>
            <a:ext cx="457200" cy="457200"/>
          </a:xfrm>
          <a:prstGeom prst="ellipse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777240" y="46634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1463040" y="4471416"/>
            <a:ext cx="36576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Show your authority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212080" y="4471416"/>
            <a:ext cx="62636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Named expert, credentials, sourced statistics, visible dates and citations.</a:t>
            </a:r>
            <a:endParaRPr lang="en-US" sz="1350" dirty="0"/>
          </a:p>
        </p:txBody>
      </p:sp>
      <p:sp>
        <p:nvSpPr>
          <p:cNvPr id="24" name="Shape 22"/>
          <p:cNvSpPr/>
          <p:nvPr/>
        </p:nvSpPr>
        <p:spPr>
          <a:xfrm>
            <a:off x="548640" y="5367528"/>
            <a:ext cx="11064240" cy="841248"/>
          </a:xfrm>
          <a:prstGeom prst="rect">
            <a:avLst/>
          </a:prstGeom>
          <a:solidFill>
            <a:srgbClr val="F4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777240" y="5559552"/>
            <a:ext cx="457200" cy="457200"/>
          </a:xfrm>
          <a:prstGeom prst="ellipse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777240" y="555955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5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1463040" y="5367528"/>
            <a:ext cx="365760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Add FAQs, keep it fresh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212080" y="5367528"/>
            <a:ext cx="626364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8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Catch the conversational follow-ups one article can't. Stamp and revisit annually.</a:t>
            </a:r>
            <a:endParaRPr lang="en-US" sz="13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713232"/>
            <a:ext cx="11064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Make the page machine-readable: structured data (</a:t>
            </a:r>
            <a:r>
              <a:rPr lang="en-US" sz="3000" b="1" dirty="0" err="1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schema.org</a:t>
            </a: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) and JSON-LD.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548640" y="1691640"/>
            <a:ext cx="11064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where a technology audience can go deeper than a writing team. Schema tells the AI what the page is, who wrote it, and how to cite it.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548640" y="2423160"/>
            <a:ext cx="2619756" cy="457200"/>
          </a:xfrm>
          <a:prstGeom prst="roundRect">
            <a:avLst>
              <a:gd name="adj" fmla="val 12000"/>
            </a:avLst>
          </a:prstGeom>
          <a:solidFill>
            <a:srgbClr val="0E0E0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2423160"/>
            <a:ext cx="26197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Article / NewsArticle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3396996" y="2423160"/>
            <a:ext cx="1147572" cy="457200"/>
          </a:xfrm>
          <a:prstGeom prst="roundRect">
            <a:avLst>
              <a:gd name="adj" fmla="val 12000"/>
            </a:avLst>
          </a:prstGeom>
          <a:solidFill>
            <a:srgbClr val="0E0E0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396996" y="2423160"/>
            <a:ext cx="11475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FAQPage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773168" y="2423160"/>
            <a:ext cx="937260" cy="457200"/>
          </a:xfrm>
          <a:prstGeom prst="roundRect">
            <a:avLst>
              <a:gd name="adj" fmla="val 12000"/>
            </a:avLst>
          </a:prstGeom>
          <a:solidFill>
            <a:srgbClr val="0E0E0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773168" y="2423160"/>
            <a:ext cx="9372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HowTo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939028" y="2423160"/>
            <a:ext cx="1147572" cy="457200"/>
          </a:xfrm>
          <a:prstGeom prst="roundRect">
            <a:avLst>
              <a:gd name="adj" fmla="val 12000"/>
            </a:avLst>
          </a:prstGeom>
          <a:solidFill>
            <a:srgbClr val="0E0E0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939028" y="2423160"/>
            <a:ext cx="11475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Dataset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48640" y="3108960"/>
            <a:ext cx="6492240" cy="3108960"/>
          </a:xfrm>
          <a:prstGeom prst="roundRect">
            <a:avLst>
              <a:gd name="adj" fmla="val 1765"/>
            </a:avLst>
          </a:prstGeom>
          <a:solidFill>
            <a:srgbClr val="0E0E0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3291840"/>
            <a:ext cx="320040" cy="3200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1188720" y="3273552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FAQPage  ·  fact sheet head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868680" y="3703320"/>
            <a:ext cx="6035040" cy="2331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450"/>
              </a:lnSpc>
              <a:buNone/>
            </a:pPr>
            <a:r>
              <a:rPr lang="en-US" sz="1100" dirty="0">
                <a:solidFill>
                  <a:srgbClr val="E6E6E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{</a:t>
            </a:r>
            <a:endParaRPr lang="en-US" sz="1100" dirty="0"/>
          </a:p>
          <a:p>
            <a:pPr marL="0" indent="0">
              <a:lnSpc>
                <a:spcPts val="1450"/>
              </a:lnSpc>
              <a:buNone/>
            </a:pPr>
            <a:r>
              <a:rPr lang="en-US" sz="1100" dirty="0">
                <a:solidFill>
                  <a:srgbClr val="E6E6E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"@context": "https://schema.org",</a:t>
            </a:r>
            <a:endParaRPr lang="en-US" sz="1100" dirty="0"/>
          </a:p>
          <a:p>
            <a:pPr marL="0" indent="0">
              <a:lnSpc>
                <a:spcPts val="1450"/>
              </a:lnSpc>
              <a:buNone/>
            </a:pPr>
            <a:r>
              <a:rPr lang="en-US" sz="1100" dirty="0">
                <a:solidFill>
                  <a:srgbClr val="E6E6E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"@type": "FAQPage",</a:t>
            </a:r>
            <a:endParaRPr lang="en-US" sz="1100" dirty="0"/>
          </a:p>
          <a:p>
            <a:pPr marL="0" indent="0">
              <a:lnSpc>
                <a:spcPts val="1450"/>
              </a:lnSpc>
              <a:buNone/>
            </a:pPr>
            <a:r>
              <a:rPr lang="en-US" sz="1100" dirty="0">
                <a:solidFill>
                  <a:srgbClr val="E6E6E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"mainEntity": [{</a:t>
            </a:r>
            <a:endParaRPr lang="en-US" sz="1100" dirty="0"/>
          </a:p>
          <a:p>
            <a:pPr marL="0" indent="0">
              <a:lnSpc>
                <a:spcPts val="1450"/>
              </a:lnSpc>
              <a:buNone/>
            </a:pPr>
            <a:r>
              <a:rPr lang="en-US" sz="1100" dirty="0">
                <a:solidFill>
                  <a:srgbClr val="E6E6E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"@type": "Question",</a:t>
            </a:r>
            <a:endParaRPr lang="en-US" sz="1100" dirty="0"/>
          </a:p>
          <a:p>
            <a:pPr marL="0" indent="0">
              <a:lnSpc>
                <a:spcPts val="1450"/>
              </a:lnSpc>
              <a:buNone/>
            </a:pPr>
            <a:r>
              <a:rPr lang="en-US" sz="1100" dirty="0">
                <a:solidFill>
                  <a:srgbClr val="E6E6E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"name": "When should I fertilize my</a:t>
            </a:r>
            <a:endParaRPr lang="en-US" sz="1100" dirty="0"/>
          </a:p>
          <a:p>
            <a:pPr marL="0" indent="0">
              <a:lnSpc>
                <a:spcPts val="1450"/>
              </a:lnSpc>
              <a:buNone/>
            </a:pPr>
            <a:r>
              <a:rPr lang="en-US" sz="1100" dirty="0">
                <a:solidFill>
                  <a:srgbClr val="E6E6E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 lawn in Oklahoma?",</a:t>
            </a:r>
            <a:endParaRPr lang="en-US" sz="1100" dirty="0"/>
          </a:p>
          <a:p>
            <a:pPr marL="0" indent="0">
              <a:lnSpc>
                <a:spcPts val="1450"/>
              </a:lnSpc>
              <a:buNone/>
            </a:pPr>
            <a:r>
              <a:rPr lang="en-US" sz="1100" dirty="0">
                <a:solidFill>
                  <a:srgbClr val="E6E6E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"acceptedAnswer": {</a:t>
            </a:r>
            <a:endParaRPr lang="en-US" sz="1100" dirty="0"/>
          </a:p>
          <a:p>
            <a:pPr marL="0" indent="0">
              <a:lnSpc>
                <a:spcPts val="1450"/>
              </a:lnSpc>
              <a:buNone/>
            </a:pPr>
            <a:r>
              <a:rPr lang="en-US" sz="1100" dirty="0">
                <a:solidFill>
                  <a:srgbClr val="E6E6E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"@type": "Answer",</a:t>
            </a:r>
            <a:endParaRPr lang="en-US" sz="1100" dirty="0"/>
          </a:p>
          <a:p>
            <a:pPr marL="0" indent="0">
              <a:lnSpc>
                <a:spcPts val="1450"/>
              </a:lnSpc>
              <a:buNone/>
            </a:pPr>
            <a:r>
              <a:rPr lang="en-US" sz="1100" dirty="0">
                <a:solidFill>
                  <a:srgbClr val="E6E6E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"text": "Fertilize once soil hits 65F."</a:t>
            </a:r>
            <a:endParaRPr lang="en-US" sz="1100" dirty="0"/>
          </a:p>
          <a:p>
            <a:pPr marL="0" indent="0">
              <a:lnSpc>
                <a:spcPts val="1450"/>
              </a:lnSpc>
              <a:buNone/>
            </a:pPr>
            <a:r>
              <a:rPr lang="en-US" sz="1100" dirty="0">
                <a:solidFill>
                  <a:srgbClr val="E6E6E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}</a:t>
            </a:r>
            <a:endParaRPr lang="en-US" sz="1100" dirty="0"/>
          </a:p>
          <a:p>
            <a:pPr marL="0" indent="0">
              <a:lnSpc>
                <a:spcPts val="1450"/>
              </a:lnSpc>
              <a:buNone/>
            </a:pPr>
            <a:r>
              <a:rPr lang="en-US" sz="1100" dirty="0">
                <a:solidFill>
                  <a:srgbClr val="E6E6E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}]</a:t>
            </a:r>
            <a:endParaRPr lang="en-US" sz="1100" dirty="0"/>
          </a:p>
          <a:p>
            <a:pPr marL="0" indent="0">
              <a:lnSpc>
                <a:spcPts val="1450"/>
              </a:lnSpc>
              <a:buNone/>
            </a:pPr>
            <a:r>
              <a:rPr lang="en-US" sz="1100" dirty="0">
                <a:solidFill>
                  <a:srgbClr val="E6E6E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7315200" y="3154680"/>
            <a:ext cx="429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What the markup earns you</a:t>
            </a:r>
            <a:endParaRPr lang="en-US" sz="16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675888"/>
            <a:ext cx="274320" cy="274320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7699248" y="3611880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clean, labeled block the AI can lift and attribute</a:t>
            </a:r>
            <a:endParaRPr lang="en-US" sz="135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334256"/>
            <a:ext cx="274320" cy="274320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7699248" y="4270248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Author, credentials, and dates the AI reads as trust signals</a:t>
            </a:r>
            <a:endParaRPr lang="en-US" sz="1350" dirty="0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992624"/>
            <a:ext cx="274320" cy="27432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7699248" y="4928616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Question-and-answer pairs mapped to how people prompt</a:t>
            </a:r>
            <a:endParaRPr lang="en-US" sz="135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650992"/>
            <a:ext cx="274320" cy="274320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7699248" y="5586984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r>
              <a:rPr lang="en-US" sz="135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Eligibility for rich results in traditional search too</a:t>
            </a:r>
            <a:endParaRPr lang="en-US" sz="13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Eyebrow"/>
          <p:cNvSpPr>
            <a:spLocks noGrp="1"/>
          </p:cNvSpPr>
          <p:nvPr/>
        </p:nvSpPr>
        <p:spPr>
          <a:xfrm>
            <a:off x="762000" y="355600"/>
            <a:ext cx="10668000" cy="254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300" b="1" spc="300" dirty="0">
                <a:solidFill>
                  <a:srgbClr val="FF7300"/>
                </a:solidFill>
                <a:latin typeface="Arial Black"/>
              </a:rPr>
              <a:t>MY TO-DO LIST</a:t>
            </a:r>
          </a:p>
        </p:txBody>
      </p:sp>
      <p:sp>
        <p:nvSpPr>
          <p:cNvPr id="701" name="Title"/>
          <p:cNvSpPr>
            <a:spLocks noGrp="1"/>
          </p:cNvSpPr>
          <p:nvPr/>
        </p:nvSpPr>
        <p:spPr>
          <a:xfrm>
            <a:off x="762000" y="660400"/>
            <a:ext cx="106680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pPr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/>
              </a:rPr>
              <a:t>What I'm doing at OSU</a:t>
            </a:r>
          </a:p>
        </p:txBody>
      </p:sp>
      <p:sp>
        <p:nvSpPr>
          <p:cNvPr id="702" name="GEO Header"/>
          <p:cNvSpPr>
            <a:spLocks noGrp="1"/>
          </p:cNvSpPr>
          <p:nvPr/>
        </p:nvSpPr>
        <p:spPr>
          <a:xfrm>
            <a:off x="762000" y="1295400"/>
            <a:ext cx="5181600" cy="406400"/>
          </a:xfrm>
          <a:prstGeom prst="rect">
            <a:avLst/>
          </a:prstGeom>
          <a:solidFill>
            <a:srgbClr val="0E0E0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marL="180000" indent="0" algn="l">
              <a:buNone/>
            </a:pPr>
            <a:r>
              <a:rPr lang="en-US" sz="1700" b="1" spc="200" dirty="0">
                <a:solidFill>
                  <a:srgbClr val="FF7300"/>
                </a:solidFill>
                <a:latin typeface="Arial Black"/>
              </a:rPr>
              <a:t>GEO  </a:t>
            </a:r>
            <a:r>
              <a:rPr lang="en-US" sz="1200" b="1" spc="200" dirty="0">
                <a:solidFill>
                  <a:srgbClr val="FFFFFF"/>
                </a:solidFill>
                <a:latin typeface="Arial Black"/>
              </a:rPr>
              <a:t>· OPTIMIZE FOR AI CITATION</a:t>
            </a:r>
          </a:p>
        </p:txBody>
      </p:sp>
      <p:sp>
        <p:nvSpPr>
          <p:cNvPr id="703" name="SEO Header"/>
          <p:cNvSpPr>
            <a:spLocks noGrp="1"/>
          </p:cNvSpPr>
          <p:nvPr/>
        </p:nvSpPr>
        <p:spPr>
          <a:xfrm>
            <a:off x="6248400" y="1295400"/>
            <a:ext cx="5181600" cy="406400"/>
          </a:xfrm>
          <a:prstGeom prst="rect">
            <a:avLst/>
          </a:prstGeom>
          <a:solidFill>
            <a:srgbClr val="0E0E0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 marL="180000" indent="0" algn="l">
              <a:buNone/>
            </a:pPr>
            <a:r>
              <a:rPr lang="en-US" sz="1700" b="1" spc="200" dirty="0">
                <a:solidFill>
                  <a:srgbClr val="FF7300"/>
                </a:solidFill>
                <a:latin typeface="Arial Black"/>
              </a:rPr>
              <a:t>SEO  </a:t>
            </a:r>
            <a:r>
              <a:rPr lang="en-US" sz="1200" b="1" spc="200" dirty="0">
                <a:solidFill>
                  <a:srgbClr val="FFFFFF"/>
                </a:solidFill>
                <a:latin typeface="Arial Black"/>
              </a:rPr>
              <a:t>· STAY VISIBLE IN SEARCH</a:t>
            </a:r>
          </a:p>
        </p:txBody>
      </p:sp>
      <p:sp>
        <p:nvSpPr>
          <p:cNvPr id="704" name="Group Content structure"/>
          <p:cNvSpPr>
            <a:spLocks noGrp="1"/>
          </p:cNvSpPr>
          <p:nvPr/>
        </p:nvSpPr>
        <p:spPr>
          <a:xfrm>
            <a:off x="762000" y="1828800"/>
            <a:ext cx="5181600" cy="254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050" b="1" spc="250" dirty="0">
                <a:solidFill>
                  <a:srgbClr val="FF7300"/>
                </a:solidFill>
                <a:latin typeface="Arial Black"/>
              </a:rPr>
              <a:t>CONTENT STRUCTURE</a:t>
            </a:r>
          </a:p>
        </p:txBody>
      </p:sp>
      <p:sp>
        <p:nvSpPr>
          <p:cNvPr id="705" name="Check"/>
          <p:cNvSpPr>
            <a:spLocks noGrp="1"/>
          </p:cNvSpPr>
          <p:nvPr/>
        </p:nvSpPr>
        <p:spPr>
          <a:xfrm>
            <a:off x="762000" y="21463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06" name="Item"/>
          <p:cNvSpPr>
            <a:spLocks noGrp="1"/>
          </p:cNvSpPr>
          <p:nvPr/>
        </p:nvSpPr>
        <p:spPr>
          <a:xfrm>
            <a:off x="990600" y="20828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Add FAQ section near bottom of fact sheets</a:t>
            </a:r>
          </a:p>
        </p:txBody>
      </p:sp>
      <p:sp>
        <p:nvSpPr>
          <p:cNvPr id="707" name="Check"/>
          <p:cNvSpPr>
            <a:spLocks noGrp="1"/>
          </p:cNvSpPr>
          <p:nvPr/>
        </p:nvSpPr>
        <p:spPr>
          <a:xfrm>
            <a:off x="762000" y="24130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08" name="Item"/>
          <p:cNvSpPr>
            <a:spLocks noGrp="1"/>
          </p:cNvSpPr>
          <p:nvPr/>
        </p:nvSpPr>
        <p:spPr>
          <a:xfrm>
            <a:off x="990600" y="23495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Add summary/preview at the top</a:t>
            </a:r>
          </a:p>
        </p:txBody>
      </p:sp>
      <p:sp>
        <p:nvSpPr>
          <p:cNvPr id="709" name="Check"/>
          <p:cNvSpPr>
            <a:spLocks noGrp="1"/>
          </p:cNvSpPr>
          <p:nvPr/>
        </p:nvSpPr>
        <p:spPr>
          <a:xfrm>
            <a:off x="762000" y="26797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10" name="Item"/>
          <p:cNvSpPr>
            <a:spLocks noGrp="1"/>
          </p:cNvSpPr>
          <p:nvPr/>
        </p:nvSpPr>
        <p:spPr>
          <a:xfrm>
            <a:off x="990600" y="26162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Rewrite section headers as questions</a:t>
            </a:r>
          </a:p>
        </p:txBody>
      </p:sp>
      <p:sp>
        <p:nvSpPr>
          <p:cNvPr id="711" name="Group Authority signals"/>
          <p:cNvSpPr>
            <a:spLocks noGrp="1"/>
          </p:cNvSpPr>
          <p:nvPr/>
        </p:nvSpPr>
        <p:spPr>
          <a:xfrm>
            <a:off x="762000" y="2933700"/>
            <a:ext cx="5181600" cy="254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050" b="1" spc="250" dirty="0">
                <a:solidFill>
                  <a:srgbClr val="FF7300"/>
                </a:solidFill>
                <a:latin typeface="Arial Black"/>
              </a:rPr>
              <a:t>AUTHORITY SIGNALS</a:t>
            </a:r>
          </a:p>
        </p:txBody>
      </p:sp>
      <p:sp>
        <p:nvSpPr>
          <p:cNvPr id="712" name="Check"/>
          <p:cNvSpPr>
            <a:spLocks noGrp="1"/>
          </p:cNvSpPr>
          <p:nvPr/>
        </p:nvSpPr>
        <p:spPr>
          <a:xfrm>
            <a:off x="762000" y="32512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13" name="Item"/>
          <p:cNvSpPr>
            <a:spLocks noGrp="1"/>
          </p:cNvSpPr>
          <p:nvPr/>
        </p:nvSpPr>
        <p:spPr>
          <a:xfrm>
            <a:off x="990600" y="31877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Add inline citations &amp; footnotes</a:t>
            </a:r>
          </a:p>
        </p:txBody>
      </p:sp>
      <p:sp>
        <p:nvSpPr>
          <p:cNvPr id="714" name="Check"/>
          <p:cNvSpPr>
            <a:spLocks noGrp="1"/>
          </p:cNvSpPr>
          <p:nvPr/>
        </p:nvSpPr>
        <p:spPr>
          <a:xfrm>
            <a:off x="762000" y="35179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15" name="Item"/>
          <p:cNvSpPr>
            <a:spLocks noGrp="1"/>
          </p:cNvSpPr>
          <p:nvPr/>
        </p:nvSpPr>
        <p:spPr>
          <a:xfrm>
            <a:off x="990600" y="34544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Feature author credentials</a:t>
            </a:r>
          </a:p>
        </p:txBody>
      </p:sp>
      <p:sp>
        <p:nvSpPr>
          <p:cNvPr id="716" name="Check"/>
          <p:cNvSpPr>
            <a:spLocks noGrp="1"/>
          </p:cNvSpPr>
          <p:nvPr/>
        </p:nvSpPr>
        <p:spPr>
          <a:xfrm>
            <a:off x="762000" y="37846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17" name="Item"/>
          <p:cNvSpPr>
            <a:spLocks noGrp="1"/>
          </p:cNvSpPr>
          <p:nvPr/>
        </p:nvSpPr>
        <p:spPr>
          <a:xfrm>
            <a:off x="990600" y="37211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Update / annotate publication dates</a:t>
            </a:r>
          </a:p>
        </p:txBody>
      </p:sp>
      <p:sp>
        <p:nvSpPr>
          <p:cNvPr id="718" name="Group Structured data"/>
          <p:cNvSpPr>
            <a:spLocks noGrp="1"/>
          </p:cNvSpPr>
          <p:nvPr/>
        </p:nvSpPr>
        <p:spPr>
          <a:xfrm>
            <a:off x="762000" y="4038600"/>
            <a:ext cx="5181600" cy="254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050" b="1" spc="250" dirty="0">
                <a:solidFill>
                  <a:srgbClr val="FF7300"/>
                </a:solidFill>
                <a:latin typeface="Arial Black"/>
              </a:rPr>
              <a:t>STRUCTURED DATA</a:t>
            </a:r>
          </a:p>
        </p:txBody>
      </p:sp>
      <p:sp>
        <p:nvSpPr>
          <p:cNvPr id="719" name="Check"/>
          <p:cNvSpPr>
            <a:spLocks noGrp="1"/>
          </p:cNvSpPr>
          <p:nvPr/>
        </p:nvSpPr>
        <p:spPr>
          <a:xfrm>
            <a:off x="762000" y="43561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20" name="Item"/>
          <p:cNvSpPr>
            <a:spLocks noGrp="1"/>
          </p:cNvSpPr>
          <p:nvPr/>
        </p:nvSpPr>
        <p:spPr>
          <a:xfrm>
            <a:off x="990600" y="42926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Embed content as JSON-LD</a:t>
            </a:r>
          </a:p>
        </p:txBody>
      </p:sp>
      <p:sp>
        <p:nvSpPr>
          <p:cNvPr id="721" name="Check"/>
          <p:cNvSpPr>
            <a:spLocks noGrp="1"/>
          </p:cNvSpPr>
          <p:nvPr/>
        </p:nvSpPr>
        <p:spPr>
          <a:xfrm>
            <a:off x="762000" y="46228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22" name="Item"/>
          <p:cNvSpPr>
            <a:spLocks noGrp="1"/>
          </p:cNvSpPr>
          <p:nvPr/>
        </p:nvSpPr>
        <p:spPr>
          <a:xfrm>
            <a:off x="990600" y="45593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Reference schema.org vocabulary</a:t>
            </a:r>
          </a:p>
        </p:txBody>
      </p:sp>
      <p:sp>
        <p:nvSpPr>
          <p:cNvPr id="723" name="Group Topical depth &amp; reach"/>
          <p:cNvSpPr>
            <a:spLocks noGrp="1"/>
          </p:cNvSpPr>
          <p:nvPr/>
        </p:nvSpPr>
        <p:spPr>
          <a:xfrm>
            <a:off x="762000" y="4876800"/>
            <a:ext cx="5181600" cy="254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050" b="1" spc="250" dirty="0">
                <a:solidFill>
                  <a:srgbClr val="FF7300"/>
                </a:solidFill>
                <a:latin typeface="Arial Black"/>
              </a:rPr>
              <a:t>TOPICAL DEPTH &amp; REACH</a:t>
            </a:r>
          </a:p>
        </p:txBody>
      </p:sp>
      <p:sp>
        <p:nvSpPr>
          <p:cNvPr id="724" name="Check"/>
          <p:cNvSpPr>
            <a:spLocks noGrp="1"/>
          </p:cNvSpPr>
          <p:nvPr/>
        </p:nvSpPr>
        <p:spPr>
          <a:xfrm>
            <a:off x="762000" y="51943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25" name="Item"/>
          <p:cNvSpPr>
            <a:spLocks noGrp="1"/>
          </p:cNvSpPr>
          <p:nvPr/>
        </p:nvSpPr>
        <p:spPr>
          <a:xfrm>
            <a:off x="990600" y="51308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Build topic clusters &amp; resource centers</a:t>
            </a:r>
          </a:p>
        </p:txBody>
      </p:sp>
      <p:sp>
        <p:nvSpPr>
          <p:cNvPr id="726" name="Check"/>
          <p:cNvSpPr>
            <a:spLocks noGrp="1"/>
          </p:cNvSpPr>
          <p:nvPr/>
        </p:nvSpPr>
        <p:spPr>
          <a:xfrm>
            <a:off x="762000" y="54610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27" name="Item"/>
          <p:cNvSpPr>
            <a:spLocks noGrp="1"/>
          </p:cNvSpPr>
          <p:nvPr/>
        </p:nvSpPr>
        <p:spPr>
          <a:xfrm>
            <a:off x="990600" y="53975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Create “Best Option For…” content</a:t>
            </a:r>
          </a:p>
        </p:txBody>
      </p:sp>
      <p:sp>
        <p:nvSpPr>
          <p:cNvPr id="728" name="Check"/>
          <p:cNvSpPr>
            <a:spLocks noGrp="1"/>
          </p:cNvSpPr>
          <p:nvPr/>
        </p:nvSpPr>
        <p:spPr>
          <a:xfrm>
            <a:off x="762000" y="57277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29" name="Item"/>
          <p:cNvSpPr>
            <a:spLocks noGrp="1"/>
          </p:cNvSpPr>
          <p:nvPr/>
        </p:nvSpPr>
        <p:spPr>
          <a:xfrm>
            <a:off x="990600" y="56642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Linking strategies (Reddit, Quora)</a:t>
            </a:r>
          </a:p>
        </p:txBody>
      </p:sp>
      <p:sp>
        <p:nvSpPr>
          <p:cNvPr id="730" name="Check"/>
          <p:cNvSpPr>
            <a:spLocks noGrp="1"/>
          </p:cNvSpPr>
          <p:nvPr/>
        </p:nvSpPr>
        <p:spPr>
          <a:xfrm>
            <a:off x="762000" y="59944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31" name="Item"/>
          <p:cNvSpPr>
            <a:spLocks noGrp="1"/>
          </p:cNvSpPr>
          <p:nvPr/>
        </p:nvSpPr>
        <p:spPr>
          <a:xfrm>
            <a:off x="990600" y="59309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Train authors on GEO and SEO</a:t>
            </a:r>
          </a:p>
        </p:txBody>
      </p:sp>
      <p:sp>
        <p:nvSpPr>
          <p:cNvPr id="732" name="Group On-page"/>
          <p:cNvSpPr>
            <a:spLocks noGrp="1"/>
          </p:cNvSpPr>
          <p:nvPr/>
        </p:nvSpPr>
        <p:spPr>
          <a:xfrm>
            <a:off x="6248400" y="1828800"/>
            <a:ext cx="5181600" cy="254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050" b="1" spc="250" dirty="0">
                <a:solidFill>
                  <a:srgbClr val="FF7300"/>
                </a:solidFill>
                <a:latin typeface="Arial Black"/>
              </a:rPr>
              <a:t>ON-PAGE</a:t>
            </a:r>
          </a:p>
        </p:txBody>
      </p:sp>
      <p:sp>
        <p:nvSpPr>
          <p:cNvPr id="733" name="Check"/>
          <p:cNvSpPr>
            <a:spLocks noGrp="1"/>
          </p:cNvSpPr>
          <p:nvPr/>
        </p:nvSpPr>
        <p:spPr>
          <a:xfrm>
            <a:off x="6248400" y="21463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34" name="Item"/>
          <p:cNvSpPr>
            <a:spLocks noGrp="1"/>
          </p:cNvSpPr>
          <p:nvPr/>
        </p:nvSpPr>
        <p:spPr>
          <a:xfrm>
            <a:off x="6477000" y="20828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Improve meta descriptions</a:t>
            </a:r>
          </a:p>
        </p:txBody>
      </p:sp>
      <p:sp>
        <p:nvSpPr>
          <p:cNvPr id="735" name="Check"/>
          <p:cNvSpPr>
            <a:spLocks noGrp="1"/>
          </p:cNvSpPr>
          <p:nvPr/>
        </p:nvSpPr>
        <p:spPr>
          <a:xfrm>
            <a:off x="6248400" y="24130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36" name="Item"/>
          <p:cNvSpPr>
            <a:spLocks noGrp="1"/>
          </p:cNvSpPr>
          <p:nvPr/>
        </p:nvSpPr>
        <p:spPr>
          <a:xfrm>
            <a:off x="6477000" y="23495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Enhance alt tags &amp; image captions</a:t>
            </a:r>
          </a:p>
        </p:txBody>
      </p:sp>
      <p:sp>
        <p:nvSpPr>
          <p:cNvPr id="737" name="Group Entity &amp; technical"/>
          <p:cNvSpPr>
            <a:spLocks noGrp="1"/>
          </p:cNvSpPr>
          <p:nvPr/>
        </p:nvSpPr>
        <p:spPr>
          <a:xfrm>
            <a:off x="6248400" y="2667000"/>
            <a:ext cx="5181600" cy="254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050" b="1" spc="250" dirty="0">
                <a:solidFill>
                  <a:srgbClr val="FF7300"/>
                </a:solidFill>
                <a:latin typeface="Arial Black"/>
              </a:rPr>
              <a:t>ENTITY &amp; TECHNICAL</a:t>
            </a:r>
          </a:p>
        </p:txBody>
      </p:sp>
      <p:sp>
        <p:nvSpPr>
          <p:cNvPr id="738" name="Check"/>
          <p:cNvSpPr>
            <a:spLocks noGrp="1"/>
          </p:cNvSpPr>
          <p:nvPr/>
        </p:nvSpPr>
        <p:spPr>
          <a:xfrm>
            <a:off x="6248400" y="29845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39" name="Item"/>
          <p:cNvSpPr>
            <a:spLocks noGrp="1"/>
          </p:cNvSpPr>
          <p:nvPr/>
        </p:nvSpPr>
        <p:spPr>
          <a:xfrm>
            <a:off x="6477000" y="29210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Claim Google Machine IDs (MIDs) statewide</a:t>
            </a:r>
          </a:p>
        </p:txBody>
      </p:sp>
      <p:sp>
        <p:nvSpPr>
          <p:cNvPr id="740" name="Check"/>
          <p:cNvSpPr>
            <a:spLocks noGrp="1"/>
          </p:cNvSpPr>
          <p:nvPr/>
        </p:nvSpPr>
        <p:spPr>
          <a:xfrm>
            <a:off x="6248400" y="3251200"/>
            <a:ext cx="139700" cy="139700"/>
          </a:xfrm>
          <a:prstGeom prst="rect">
            <a:avLst/>
          </a:prstGeom>
          <a:noFill/>
          <a:ln w="15875">
            <a:solidFill>
              <a:srgbClr val="0E0E0E"/>
            </a:solidFill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41" name="Item"/>
          <p:cNvSpPr>
            <a:spLocks noGrp="1"/>
          </p:cNvSpPr>
          <p:nvPr/>
        </p:nvSpPr>
        <p:spPr>
          <a:xfrm>
            <a:off x="6477000" y="3187700"/>
            <a:ext cx="4953000" cy="2667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lnSpc>
                <a:spcPct val="108000"/>
              </a:lnSpc>
              <a:buNone/>
            </a:pPr>
            <a:r>
              <a:rPr lang="en-US" sz="1200" dirty="0">
                <a:solidFill>
                  <a:srgbClr val="0E0E0E"/>
                </a:solidFill>
              </a:rPr>
              <a:t>Improve mobile page speed</a:t>
            </a:r>
          </a:p>
        </p:txBody>
      </p:sp>
      <p:sp>
        <p:nvSpPr>
          <p:cNvPr id="742" name="Callout BG"/>
          <p:cNvSpPr>
            <a:spLocks noGrp="1"/>
          </p:cNvSpPr>
          <p:nvPr/>
        </p:nvSpPr>
        <p:spPr>
          <a:xfrm>
            <a:off x="6248400" y="3657600"/>
            <a:ext cx="5181600" cy="2743200"/>
          </a:xfrm>
          <a:prstGeom prst="rect">
            <a:avLst/>
          </a:prstGeom>
          <a:solidFill>
            <a:srgbClr val="0E0E0E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43" name="Callout Accent"/>
          <p:cNvSpPr>
            <a:spLocks noGrp="1"/>
          </p:cNvSpPr>
          <p:nvPr/>
        </p:nvSpPr>
        <p:spPr>
          <a:xfrm>
            <a:off x="6248400" y="3657600"/>
            <a:ext cx="63500" cy="2743200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txBody>
          <a:bodyPr wrap="square" lIns="91440" tIns="45720" rIns="91440" bIns="45720" anchor="ctr"/>
          <a:lstStyle/>
          <a:p>
            <a:pPr>
              <a:buNone/>
            </a:pPr>
            <a:endParaRPr lang="en-US"/>
          </a:p>
        </p:txBody>
      </p:sp>
      <p:sp>
        <p:nvSpPr>
          <p:cNvPr id="744" name="Callout Eyebrow"/>
          <p:cNvSpPr>
            <a:spLocks noGrp="1"/>
          </p:cNvSpPr>
          <p:nvPr/>
        </p:nvSpPr>
        <p:spPr>
          <a:xfrm>
            <a:off x="6477000" y="3835400"/>
            <a:ext cx="48260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pPr algn="l">
              <a:buNone/>
            </a:pPr>
            <a:r>
              <a:rPr lang="en-US" sz="1100" b="1" spc="250" dirty="0">
                <a:solidFill>
                  <a:srgbClr val="FF7300"/>
                </a:solidFill>
                <a:latin typeface="Arial Black"/>
              </a:rPr>
              <a:t>WHY THIS LIST</a:t>
            </a:r>
          </a:p>
        </p:txBody>
      </p:sp>
      <p:sp>
        <p:nvSpPr>
          <p:cNvPr id="745" name="Callout Body"/>
          <p:cNvSpPr>
            <a:spLocks noGrp="1"/>
          </p:cNvSpPr>
          <p:nvPr/>
        </p:nvSpPr>
        <p:spPr>
          <a:xfrm>
            <a:off x="6477000" y="4114800"/>
            <a:ext cx="4826000" cy="213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pPr algn="l">
              <a:lnSpc>
                <a:spcPct val="125000"/>
              </a:lnSpc>
              <a:buNone/>
            </a:pPr>
            <a:r>
              <a:rPr lang="en-US" sz="1400" b="1" dirty="0">
                <a:solidFill>
                  <a:srgbClr val="FFFFFF"/>
                </a:solidFill>
              </a:rPr>
              <a:t>GEO is where new visibility is won.</a:t>
            </a:r>
          </a:p>
          <a:p>
            <a:pPr algn="l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200" dirty="0">
                <a:solidFill>
                  <a:srgbClr val="DDDDDD"/>
                </a:solidFill>
              </a:rPr>
              <a:t>SEO still matters — but most upside now comes from being citable, not just rankable.</a:t>
            </a:r>
          </a:p>
        </p:txBody>
      </p:sp>
    </p:spTree>
    <p:extLst>
      <p:ext uri="{BB962C8B-B14F-4D97-AF65-F5344CB8AC3E}">
        <p14:creationId xmlns:p14="http://schemas.microsoft.com/office/powerpoint/2010/main" val="707902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713232"/>
            <a:ext cx="11064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Being citable is necessary. It is not sufficient.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48640" y="2514600"/>
            <a:ext cx="5440680" cy="3200400"/>
          </a:xfrm>
          <a:prstGeom prst="roundRect">
            <a:avLst>
              <a:gd name="adj" fmla="val 2286"/>
            </a:avLst>
          </a:prstGeom>
          <a:solidFill>
            <a:srgbClr val="F4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48640" y="2514600"/>
            <a:ext cx="91440" cy="3200400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68680" y="2697480"/>
            <a:ext cx="4846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 1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868680" y="2971800"/>
            <a:ext cx="4846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Stay citable &amp; findable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891540" y="4617720"/>
            <a:ext cx="4846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2000" b="1" i="1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traffic and brand mentions as feasible through the web and AI platforms.. 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6172200" y="2514600"/>
            <a:ext cx="5440680" cy="3200400"/>
          </a:xfrm>
          <a:prstGeom prst="roundRect">
            <a:avLst>
              <a:gd name="adj" fmla="val 2286"/>
            </a:avLst>
          </a:prstGeom>
          <a:solidFill>
            <a:srgbClr val="0E0E0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6172200" y="2514600"/>
            <a:ext cx="91440" cy="3200400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6492240" y="2697480"/>
            <a:ext cx="4846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 2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492240" y="2971800"/>
            <a:ext cx="4846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Own the relationship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6537960" y="4434840"/>
            <a:ext cx="4846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2000" b="1" i="1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the audience in channels you do control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6492240" y="4160520"/>
            <a:ext cx="48920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000"/>
              </a:lnSpc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itle"/>
          <p:cNvSpPr/>
          <p:nvPr/>
        </p:nvSpPr>
        <p:spPr>
          <a:xfrm>
            <a:off x="777240" y="1371600"/>
            <a:ext cx="10698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National Scope. Local Impact.</a:t>
            </a:r>
            <a:endParaRPr lang="en-US" sz="3600" dirty="0"/>
          </a:p>
        </p:txBody>
      </p:sp>
      <p:sp>
        <p:nvSpPr>
          <p:cNvPr id="4" name="Line"/>
          <p:cNvSpPr/>
          <p:nvPr/>
        </p:nvSpPr>
        <p:spPr>
          <a:xfrm>
            <a:off x="777240" y="2514600"/>
            <a:ext cx="3840480" cy="0"/>
          </a:xfrm>
          <a:prstGeom prst="line">
            <a:avLst/>
          </a:prstGeom>
          <a:noFill/>
          <a:ln w="25400">
            <a:solidFill>
              <a:srgbClr val="FF73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ubtitle"/>
          <p:cNvSpPr/>
          <p:nvPr/>
        </p:nvSpPr>
        <p:spPr>
          <a:xfrm>
            <a:off x="777240" y="2743200"/>
            <a:ext cx="10698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b="1" dirty="0">
                <a:solidFill>
                  <a:srgbClr val="BFBFB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501(c)(3) Non-Profit  ·  Founded 2006</a:t>
            </a:r>
            <a:endParaRPr lang="en-US" sz="1600" dirty="0"/>
          </a:p>
        </p:txBody>
      </p:sp>
      <p:sp>
        <p:nvSpPr>
          <p:cNvPr id="6" name="Body"/>
          <p:cNvSpPr/>
          <p:nvPr/>
        </p:nvSpPr>
        <p:spPr>
          <a:xfrm>
            <a:off x="777240" y="3429000"/>
            <a:ext cx="1069848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180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Formed by Extension Directors and Administrators, the Foundation empowers a national network of community-based educators, volunteers, and partners to turn knowledge into real-world solutions for stronger communities and people.</a:t>
            </a:r>
            <a:endParaRPr lang="en-US" sz="1800" dirty="0"/>
          </a:p>
        </p:txBody>
      </p:sp>
      <p:sp>
        <p:nvSpPr>
          <p:cNvPr id="7" name="Footer"/>
          <p:cNvSpPr/>
          <p:nvPr/>
        </p:nvSpPr>
        <p:spPr>
          <a:xfrm>
            <a:off x="777240" y="5943600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 more at </a:t>
            </a:r>
            <a:r>
              <a:rPr lang="en-US" sz="1600" b="1" dirty="0" err="1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extension.org</a:t>
            </a:r>
            <a:endParaRPr lang="en-US" sz="160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9591852-67FF-3B61-4D6B-662A4D96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68" y="0"/>
            <a:ext cx="4278743" cy="13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45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E0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3C03D8-BA54-5837-88B8-4EB5DD650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B9B211B-23E1-DB02-50A7-224A06026AD6}"/>
              </a:ext>
            </a:extLst>
          </p:cNvPr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046B397-E0CA-4B61-2BB7-FB2D214123F9}"/>
              </a:ext>
            </a:extLst>
          </p:cNvPr>
          <p:cNvSpPr/>
          <p:nvPr/>
        </p:nvSpPr>
        <p:spPr>
          <a:xfrm>
            <a:off x="822960" y="13716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3</a:t>
            </a:r>
            <a:endParaRPr lang="en-US" sz="14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5671B33-D90F-9932-4592-893EF33E8561}"/>
              </a:ext>
            </a:extLst>
          </p:cNvPr>
          <p:cNvSpPr/>
          <p:nvPr/>
        </p:nvSpPr>
        <p:spPr>
          <a:xfrm>
            <a:off x="777240" y="1920240"/>
            <a:ext cx="1078992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54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Own the relationship with direct marketing &amp; CRM</a:t>
            </a:r>
          </a:p>
        </p:txBody>
      </p:sp>
    </p:spTree>
    <p:extLst>
      <p:ext uri="{BB962C8B-B14F-4D97-AF65-F5344CB8AC3E}">
        <p14:creationId xmlns:p14="http://schemas.microsoft.com/office/powerpoint/2010/main" val="940695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713232"/>
            <a:ext cx="11064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Own the relationship: convert, capture, run it on a CRM.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02920" y="1828800"/>
            <a:ext cx="5440680" cy="4023360"/>
          </a:xfrm>
          <a:prstGeom prst="roundRect">
            <a:avLst>
              <a:gd name="adj" fmla="val 1818"/>
            </a:avLst>
          </a:prstGeom>
          <a:solidFill>
            <a:srgbClr val="F4F4F4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822960" y="2057400"/>
            <a:ext cx="49377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Give people a reason to identify themselves</a:t>
            </a:r>
            <a:endParaRPr lang="en-US" sz="16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770632"/>
            <a:ext cx="256032" cy="25603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88720" y="2782544"/>
            <a:ext cx="4663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 and calculators that return a personalized result</a:t>
            </a:r>
            <a:endParaRPr lang="en-US" sz="16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3429000"/>
            <a:ext cx="256032" cy="25603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188720" y="3440912"/>
            <a:ext cx="4663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Events, webinars, and workshops with sign-ups</a:t>
            </a:r>
            <a:endParaRPr lang="en-US" sz="16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4087368"/>
            <a:ext cx="256032" cy="25603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188720" y="4099280"/>
            <a:ext cx="4663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Downloads, quizzes, and community portals</a:t>
            </a:r>
            <a:endParaRPr lang="en-US" sz="16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4745736"/>
            <a:ext cx="256032" cy="25603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188720" y="4757648"/>
            <a:ext cx="4663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6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Geo-targeted/personalized newsletters worth subscribing to</a:t>
            </a:r>
            <a:endParaRPr lang="en-US" sz="1600" dirty="0"/>
          </a:p>
        </p:txBody>
      </p:sp>
      <p:sp>
        <p:nvSpPr>
          <p:cNvPr id="15" name="Shape 9"/>
          <p:cNvSpPr/>
          <p:nvPr/>
        </p:nvSpPr>
        <p:spPr>
          <a:xfrm>
            <a:off x="6080760" y="1828800"/>
            <a:ext cx="5440680" cy="4023360"/>
          </a:xfrm>
          <a:prstGeom prst="roundRect">
            <a:avLst>
              <a:gd name="adj" fmla="val 1818"/>
            </a:avLst>
          </a:prstGeom>
          <a:solidFill>
            <a:srgbClr val="0E0E0E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2057400"/>
            <a:ext cx="457200" cy="45720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6995160" y="205740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CRM as the spine</a:t>
            </a:r>
            <a:endParaRPr lang="en-US" sz="1600" dirty="0"/>
          </a:p>
        </p:txBody>
      </p:sp>
      <p:sp>
        <p:nvSpPr>
          <p:cNvPr id="18" name="Text 11"/>
          <p:cNvSpPr/>
          <p:nvPr/>
        </p:nvSpPr>
        <p:spPr>
          <a:xfrm>
            <a:off x="6446520" y="3256306"/>
            <a:ext cx="4937760" cy="1466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900"/>
              </a:lnSpc>
              <a:buNone/>
            </a:pPr>
            <a:r>
              <a:rPr lang="en-US" sz="2000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touchpoint feeds one database. Consent, segments, and tags drive direct channels: email, SMS, online communities, personalization, events and the rest.</a:t>
            </a:r>
            <a:endParaRPr lang="en-US" sz="2000" dirty="0">
              <a:solidFill>
                <a:srgbClr val="FF73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22960" y="1197359"/>
            <a:ext cx="10698480" cy="24516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To do:</a:t>
            </a:r>
            <a:br>
              <a:rPr lang="en-US" sz="3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</a:br>
            <a:br>
              <a:rPr lang="en-US" sz="3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</a:br>
            <a:r>
              <a:rPr lang="en-US" sz="3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Be the source AI systems cite </a:t>
            </a:r>
            <a:r>
              <a:rPr lang="en-US" sz="3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  <a:sym typeface="Wingdings" pitchFamily="2" charset="2"/>
              </a:rPr>
              <a:t></a:t>
            </a:r>
            <a:r>
              <a:rPr lang="en-US" sz="3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 optimize your sites for AI platforms. </a:t>
            </a:r>
          </a:p>
          <a:p>
            <a:pPr>
              <a:lnSpc>
                <a:spcPts val="4000"/>
              </a:lnSpc>
            </a:pPr>
            <a:r>
              <a:rPr lang="en-US" sz="3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 </a:t>
            </a:r>
            <a:br>
              <a:rPr lang="en-US" sz="3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</a:br>
            <a:r>
              <a:rPr lang="en-US" sz="3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Own the relationship with the people who want more </a:t>
            </a:r>
            <a:r>
              <a:rPr lang="en-US" sz="3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  <a:sym typeface="Wingdings" pitchFamily="2" charset="2"/>
              </a:rPr>
              <a:t> </a:t>
            </a:r>
            <a:r>
              <a:rPr lang="en-US" sz="30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Direct marketing strategies w/CRM tools. 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841248" y="4434840"/>
            <a:ext cx="3840480" cy="0"/>
          </a:xfrm>
          <a:prstGeom prst="line">
            <a:avLst/>
          </a:prstGeom>
          <a:noFill/>
          <a:ln w="25400">
            <a:solidFill>
              <a:srgbClr val="FF73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822960" y="61722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David Warren  ·  </a:t>
            </a:r>
            <a:r>
              <a:rPr lang="en-US" sz="1300" b="1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davidwarren@extension.org</a:t>
            </a:r>
            <a:r>
              <a:rPr lang="en-US" sz="1300" b="1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OR </a:t>
            </a:r>
            <a:r>
              <a:rPr lang="en-US" sz="1300" b="1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david.warren10@okstate.edu</a:t>
            </a:r>
            <a:r>
              <a:rPr lang="en-US" sz="1300" b="1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>
              <a:solidFill>
                <a:srgbClr val="FF73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34B8BA-357D-D04C-F992-3C8FA12D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BC3FC6-E076-B572-2D0B-DC047216C0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35"/>
            <a:ext cx="12192000" cy="68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4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BFA678-11A7-931C-593F-690A84506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D658FBF-4255-F730-3E5F-C61E1F0D977A}"/>
              </a:ext>
            </a:extLst>
          </p:cNvPr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93977FF1-46AC-E870-343A-57BB468C9510}"/>
              </a:ext>
            </a:extLst>
          </p:cNvPr>
          <p:cNvSpPr/>
          <p:nvPr/>
        </p:nvSpPr>
        <p:spPr>
          <a:xfrm>
            <a:off x="777240" y="1371600"/>
            <a:ext cx="10698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This talk in one slide:</a:t>
            </a:r>
            <a:endParaRPr lang="en-US" sz="3600" dirty="0"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1A09B122-707E-7453-B9DA-565980964B02}"/>
              </a:ext>
            </a:extLst>
          </p:cNvPr>
          <p:cNvSpPr/>
          <p:nvPr/>
        </p:nvSpPr>
        <p:spPr>
          <a:xfrm>
            <a:off x="777240" y="2514600"/>
            <a:ext cx="3840480" cy="0"/>
          </a:xfrm>
          <a:prstGeom prst="line">
            <a:avLst/>
          </a:prstGeom>
          <a:noFill/>
          <a:ln w="25400">
            <a:solidFill>
              <a:srgbClr val="FF73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Body">
            <a:extLst>
              <a:ext uri="{FF2B5EF4-FFF2-40B4-BE49-F238E27FC236}">
                <a16:creationId xmlns:a16="http://schemas.microsoft.com/office/drawing/2014/main" id="{D31389E0-E69D-5E0D-389B-B9130128F3A9}"/>
              </a:ext>
            </a:extLst>
          </p:cNvPr>
          <p:cNvSpPr/>
          <p:nvPr/>
        </p:nvSpPr>
        <p:spPr>
          <a:xfrm>
            <a:off x="777240" y="2969781"/>
            <a:ext cx="10698480" cy="3156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Search engines are morphing into AI answer machines, severing a key digital connection between Extension and its audience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Rework your sites for GEO (SEO+) so you stay visible online.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Own the relationship with the subset of audience who want more, through direct channels using CRM as a “spine”. </a:t>
            </a:r>
          </a:p>
        </p:txBody>
      </p:sp>
    </p:spTree>
    <p:extLst>
      <p:ext uri="{BB962C8B-B14F-4D97-AF65-F5344CB8AC3E}">
        <p14:creationId xmlns:p14="http://schemas.microsoft.com/office/powerpoint/2010/main" val="72715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E0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22960" y="137160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FF73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1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77240" y="1920240"/>
            <a:ext cx="10789920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54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 Black" pitchFamily="34" charset="0"/>
                <a:cs typeface="Arial Black" pitchFamily="34" charset="-120"/>
              </a:rPr>
              <a:t>SEARCHPOCALYPSE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63F12-6104-2914-2100-D14F64759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E640096E-EF5B-8AC7-027D-9BC3801BA2D2}"/>
              </a:ext>
            </a:extLst>
          </p:cNvPr>
          <p:cNvSpPr/>
          <p:nvPr/>
        </p:nvSpPr>
        <p:spPr>
          <a:xfrm>
            <a:off x="548640" y="713232"/>
            <a:ext cx="470626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00" b="1" dirty="0">
                <a:solidFill>
                  <a:srgbClr val="0E0E0E"/>
                </a:solidFill>
                <a:latin typeface="Arial Black" pitchFamily="34" charset="0"/>
                <a:cs typeface="Arial Black" pitchFamily="34" charset="-120"/>
              </a:rPr>
              <a:t>SERP with Ten Blue Links</a:t>
            </a:r>
            <a:endParaRPr lang="en-US" sz="2400" dirty="0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E0699056-FF1C-04F8-3B9A-E626222BEF5E}"/>
              </a:ext>
            </a:extLst>
          </p:cNvPr>
          <p:cNvSpPr/>
          <p:nvPr/>
        </p:nvSpPr>
        <p:spPr>
          <a:xfrm>
            <a:off x="6172200" y="2398143"/>
            <a:ext cx="5440680" cy="4382217"/>
          </a:xfrm>
          <a:prstGeom prst="roundRect">
            <a:avLst>
              <a:gd name="adj" fmla="val 3077"/>
            </a:avLst>
          </a:prstGeom>
          <a:solidFill>
            <a:srgbClr val="F4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0FD126E3-7E9B-CC2B-BBB9-FB39B721790E}"/>
              </a:ext>
            </a:extLst>
          </p:cNvPr>
          <p:cNvSpPr/>
          <p:nvPr/>
        </p:nvSpPr>
        <p:spPr>
          <a:xfrm>
            <a:off x="5353564" y="1732221"/>
            <a:ext cx="137161" cy="4382217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1B451-0A92-ED8C-4540-8064E1739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02" y="1581912"/>
            <a:ext cx="4443844" cy="5055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8B046A-0D7F-CA50-B962-A4D7F5EA5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084" y="1635966"/>
            <a:ext cx="5770224" cy="641434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E39243-6A2A-5347-4CD9-9125F2D1C52F}"/>
              </a:ext>
            </a:extLst>
          </p:cNvPr>
          <p:cNvCxnSpPr>
            <a:cxnSpLocks/>
          </p:cNvCxnSpPr>
          <p:nvPr/>
        </p:nvCxnSpPr>
        <p:spPr>
          <a:xfrm flipV="1">
            <a:off x="5958841" y="3814927"/>
            <a:ext cx="636319" cy="216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6ADC3B-9EA7-F5F9-4E7B-E7E9D376D071}"/>
              </a:ext>
            </a:extLst>
          </p:cNvPr>
          <p:cNvCxnSpPr>
            <a:cxnSpLocks/>
          </p:cNvCxnSpPr>
          <p:nvPr/>
        </p:nvCxnSpPr>
        <p:spPr>
          <a:xfrm flipV="1">
            <a:off x="6595160" y="4422719"/>
            <a:ext cx="719974" cy="333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1">
            <a:extLst>
              <a:ext uri="{FF2B5EF4-FFF2-40B4-BE49-F238E27FC236}">
                <a16:creationId xmlns:a16="http://schemas.microsoft.com/office/drawing/2014/main" id="{C4C18218-BD9B-64FA-0AF0-0753DB96CE78}"/>
              </a:ext>
            </a:extLst>
          </p:cNvPr>
          <p:cNvSpPr/>
          <p:nvPr/>
        </p:nvSpPr>
        <p:spPr>
          <a:xfrm>
            <a:off x="5958841" y="767286"/>
            <a:ext cx="470626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00" b="1" dirty="0">
                <a:solidFill>
                  <a:srgbClr val="0E0E0E"/>
                </a:solidFill>
                <a:latin typeface="Arial Black" pitchFamily="34" charset="0"/>
                <a:cs typeface="Arial Black" pitchFamily="34" charset="-120"/>
              </a:rPr>
              <a:t>SERP with AI Overview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08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39" y="713232"/>
            <a:ext cx="11349447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cs typeface="Arial Black" pitchFamily="34" charset="-120"/>
              </a:rPr>
              <a:t>OSU Extension: 15x growth of search visits in 4 years  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66206" y="6199212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</a:t>
            </a:r>
            <a:r>
              <a:rPr lang="en-US" sz="1100" i="1" dirty="0" err="1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SiteImprove</a:t>
            </a:r>
            <a:r>
              <a:rPr lang="en-US" sz="11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analytics</a:t>
            </a:r>
            <a:endParaRPr lang="en-US" sz="1100" dirty="0"/>
          </a:p>
        </p:txBody>
      </p:sp>
      <p:sp>
        <p:nvSpPr>
          <p:cNvPr id="12" name="Text 9"/>
          <p:cNvSpPr/>
          <p:nvPr/>
        </p:nvSpPr>
        <p:spPr>
          <a:xfrm>
            <a:off x="548640" y="5257800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BAF231-1279-1591-83D5-231EB7E8EE99}"/>
              </a:ext>
            </a:extLst>
          </p:cNvPr>
          <p:cNvSpPr txBox="1"/>
          <p:nvPr/>
        </p:nvSpPr>
        <p:spPr>
          <a:xfrm>
            <a:off x="579120" y="5885723"/>
            <a:ext cx="272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February 2020 – April 2024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0E5D393-A877-F312-7658-2DA505EC8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3" y="1659328"/>
            <a:ext cx="10635344" cy="37508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C1B0F8-4BB6-3B16-E2CD-A341964BC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9755F886-B1B4-E8E8-7848-C318A904D73E}"/>
              </a:ext>
            </a:extLst>
          </p:cNvPr>
          <p:cNvSpPr/>
          <p:nvPr/>
        </p:nvSpPr>
        <p:spPr>
          <a:xfrm>
            <a:off x="548640" y="713232"/>
            <a:ext cx="11064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50% drop in visits from Search Engines in 24 months</a:t>
            </a:r>
            <a:endParaRPr lang="en-US" sz="30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A8A13B7-F299-31A3-7E24-A547DA315C2A}"/>
              </a:ext>
            </a:extLst>
          </p:cNvPr>
          <p:cNvSpPr/>
          <p:nvPr/>
        </p:nvSpPr>
        <p:spPr>
          <a:xfrm>
            <a:off x="666206" y="6199212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</a:t>
            </a:r>
            <a:r>
              <a:rPr lang="en-US" sz="1100" i="1" dirty="0" err="1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SiteImprove</a:t>
            </a:r>
            <a:r>
              <a:rPr lang="en-US" sz="11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analytics</a:t>
            </a:r>
            <a:endParaRPr lang="en-US" sz="11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5F2FF22B-BFAF-F2F2-681E-5DA023797D4B}"/>
              </a:ext>
            </a:extLst>
          </p:cNvPr>
          <p:cNvSpPr/>
          <p:nvPr/>
        </p:nvSpPr>
        <p:spPr>
          <a:xfrm>
            <a:off x="548640" y="5257800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7DD587-8D70-29DA-45FD-DBE103FAF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8" y="1719072"/>
            <a:ext cx="10158004" cy="414409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1B48C6-5BC6-6CF8-BDC3-44667A02CE31}"/>
              </a:ext>
            </a:extLst>
          </p:cNvPr>
          <p:cNvCxnSpPr/>
          <p:nvPr/>
        </p:nvCxnSpPr>
        <p:spPr>
          <a:xfrm flipV="1">
            <a:off x="1175657" y="2878836"/>
            <a:ext cx="3537857" cy="609600"/>
          </a:xfrm>
          <a:prstGeom prst="straightConnector1">
            <a:avLst/>
          </a:prstGeom>
          <a:ln w="38100">
            <a:solidFill>
              <a:srgbClr val="FF73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D535EA-5D6A-94C8-3A29-677048ABEDA7}"/>
              </a:ext>
            </a:extLst>
          </p:cNvPr>
          <p:cNvCxnSpPr>
            <a:cxnSpLocks/>
          </p:cNvCxnSpPr>
          <p:nvPr/>
        </p:nvCxnSpPr>
        <p:spPr>
          <a:xfrm>
            <a:off x="5050971" y="3200991"/>
            <a:ext cx="5399315" cy="1273038"/>
          </a:xfrm>
          <a:prstGeom prst="straightConnector1">
            <a:avLst/>
          </a:prstGeom>
          <a:ln w="38100">
            <a:solidFill>
              <a:srgbClr val="FF73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F45EB1-6ECB-0E98-A9CD-595109A51E22}"/>
              </a:ext>
            </a:extLst>
          </p:cNvPr>
          <p:cNvSpPr txBox="1"/>
          <p:nvPr/>
        </p:nvSpPr>
        <p:spPr>
          <a:xfrm>
            <a:off x="579120" y="5885723"/>
            <a:ext cx="763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Seasonally adjusted, comparing January – March 2026 to January – March 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AAF5A1-80F0-8510-3EEA-5D3912099677}"/>
              </a:ext>
            </a:extLst>
          </p:cNvPr>
          <p:cNvSpPr txBox="1"/>
          <p:nvPr/>
        </p:nvSpPr>
        <p:spPr>
          <a:xfrm>
            <a:off x="9753601" y="4854925"/>
            <a:ext cx="158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CMS Migration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04BE9-0189-58FE-66BF-FBCCB339B028}"/>
              </a:ext>
            </a:extLst>
          </p:cNvPr>
          <p:cNvSpPr txBox="1"/>
          <p:nvPr/>
        </p:nvSpPr>
        <p:spPr>
          <a:xfrm>
            <a:off x="4809394" y="1719352"/>
            <a:ext cx="2124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AI Overviews</a:t>
            </a:r>
            <a:br>
              <a:rPr lang="en-US" dirty="0"/>
            </a:br>
            <a:r>
              <a:rPr lang="en-US" dirty="0"/>
              <a:t>Launch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AB7D01E-B818-60DD-B2AF-B1725CD39A48}"/>
              </a:ext>
            </a:extLst>
          </p:cNvPr>
          <p:cNvCxnSpPr/>
          <p:nvPr/>
        </p:nvCxnSpPr>
        <p:spPr>
          <a:xfrm flipH="1">
            <a:off x="5050971" y="2365683"/>
            <a:ext cx="239486" cy="42106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5750F6-A990-0902-4086-1E1EBEF5554E}"/>
              </a:ext>
            </a:extLst>
          </p:cNvPr>
          <p:cNvCxnSpPr>
            <a:cxnSpLocks/>
          </p:cNvCxnSpPr>
          <p:nvPr/>
        </p:nvCxnSpPr>
        <p:spPr>
          <a:xfrm flipH="1" flipV="1">
            <a:off x="10276114" y="4669868"/>
            <a:ext cx="174172" cy="239382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9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48640" y="713232"/>
            <a:ext cx="11064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3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Search traffic decline – example informational sites (annual)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640080" y="2212848"/>
            <a:ext cx="108813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 traffic decline, recent year over year</a:t>
            </a:r>
            <a:endParaRPr lang="en-US" sz="1150" b="1" dirty="0"/>
          </a:p>
        </p:txBody>
      </p:sp>
      <p:sp>
        <p:nvSpPr>
          <p:cNvPr id="6" name="Shape 4"/>
          <p:cNvSpPr/>
          <p:nvPr/>
        </p:nvSpPr>
        <p:spPr>
          <a:xfrm>
            <a:off x="640080" y="5486400"/>
            <a:ext cx="10881360" cy="0"/>
          </a:xfrm>
          <a:prstGeom prst="line">
            <a:avLst/>
          </a:prstGeom>
          <a:noFill/>
          <a:ln w="127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1110996" y="3085643"/>
            <a:ext cx="1234440" cy="2400757"/>
          </a:xfrm>
          <a:prstGeom prst="rect">
            <a:avLst/>
          </a:prstGeom>
          <a:solidFill>
            <a:srgbClr val="0E0E0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836676" y="2628443"/>
            <a:ext cx="1783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89%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699516" y="5596128"/>
            <a:ext cx="2057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DMG Media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3287268" y="4164635"/>
            <a:ext cx="1234440" cy="1321765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3012948" y="3707435"/>
            <a:ext cx="1783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49%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2875788" y="5596128"/>
            <a:ext cx="2057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Chegg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463540" y="4407408"/>
            <a:ext cx="1234440" cy="1078992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189220" y="3950208"/>
            <a:ext cx="1783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40%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5052060" y="5596128"/>
            <a:ext cx="2057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HuffPost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7639812" y="4407408"/>
            <a:ext cx="1234440" cy="1078992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365492" y="3950208"/>
            <a:ext cx="1783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40%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7228332" y="5596128"/>
            <a:ext cx="2057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Insider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9816084" y="4596232"/>
            <a:ext cx="1234440" cy="890168"/>
          </a:xfrm>
          <a:prstGeom prst="rect">
            <a:avLst/>
          </a:prstGeom>
          <a:solidFill>
            <a:srgbClr val="FF73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9541764" y="4139032"/>
            <a:ext cx="1783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E0E0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33%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9404604" y="5596128"/>
            <a:ext cx="2057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300" b="1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News sites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1161288" y="3310128"/>
            <a:ext cx="1133856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3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click-through rate on searches showing an AI Overview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563880" y="5919368"/>
            <a:ext cx="11064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100"/>
              </a:lnSpc>
              <a:buNone/>
            </a:pPr>
            <a:r>
              <a:rPr lang="en-US" sz="85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DMG Media statement to UK Competition and Markets Authority, 2025 (Daily Mail desktop CTR, 25.23% to 2.79%, on AI Overview queries); Chegg company filings; Similarweb (HuffPost, Business Insider, 2025 YoY); Chartbeat 2,500+ news sites, 2025.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07686CA-4698-294B-82EE-7AC39763A91C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01208e06-f2e3-4830-99db-1847a8d00ed4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2012</Words>
  <Application>Microsoft Macintosh PowerPoint</Application>
  <PresentationFormat>Widescreen</PresentationFormat>
  <Paragraphs>314</Paragraphs>
  <Slides>33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Consolas</vt:lpstr>
      <vt:lpstr>Google Sans Text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PptxGenJS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Website Is Now a Training Set</dc:title>
  <dc:subject>PptxGenJS Presentation</dc:subject>
  <dc:creator>Dave Warren</dc:creator>
  <cp:keywords/>
  <dc:description/>
  <cp:lastModifiedBy>Warren, David</cp:lastModifiedBy>
  <cp:revision>13</cp:revision>
  <dcterms:created xsi:type="dcterms:W3CDTF">2026-05-30T21:29:36Z</dcterms:created>
  <dcterms:modified xsi:type="dcterms:W3CDTF">2026-06-03T16:53:42Z</dcterms:modified>
  <cp:category/>
</cp:coreProperties>
</file>