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5" r:id="rId1"/>
    <p:sldMasterId id="2147483824" r:id="rId2"/>
  </p:sldMasterIdLst>
  <p:notesMasterIdLst>
    <p:notesMasterId r:id="rId6"/>
  </p:notesMasterIdLst>
  <p:handoutMasterIdLst>
    <p:handoutMasterId r:id="rId7"/>
  </p:handoutMasterIdLst>
  <p:sldIdLst>
    <p:sldId id="1801" r:id="rId3"/>
    <p:sldId id="1802" r:id="rId4"/>
    <p:sldId id="1803" r:id="rId5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FFCC"/>
    <a:srgbClr val="EAEAEA"/>
    <a:srgbClr val="FFFF99"/>
    <a:srgbClr val="663300"/>
    <a:srgbClr val="CC9900"/>
    <a:srgbClr val="FCAAB0"/>
    <a:srgbClr val="FF6600"/>
    <a:srgbClr val="E2B2B0"/>
    <a:srgbClr val="FF7C80"/>
    <a:srgbClr val="0099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420" autoAdjust="0"/>
  </p:normalViewPr>
  <p:slideViewPr>
    <p:cSldViewPr snapToGrid="0">
      <p:cViewPr>
        <p:scale>
          <a:sx n="66" d="100"/>
          <a:sy n="66" d="100"/>
        </p:scale>
        <p:origin x="-1306" y="-12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5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38" d="100"/>
          <a:sy n="38" d="100"/>
        </p:scale>
        <p:origin x="-2405" y="-58"/>
      </p:cViewPr>
      <p:guideLst>
        <p:guide orient="horz" pos="2909"/>
        <p:guide pos="218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4424C4-E0A5-4258-A64A-A083A70FBFF9}" type="doc">
      <dgm:prSet loTypeId="urn:microsoft.com/office/officeart/2005/8/layout/arrow3" loCatId="relationship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95D9CAD6-54BA-4A03-B94E-35A9750FA9A9}">
      <dgm:prSet phldrT="[Text]" custT="1"/>
      <dgm:spPr/>
      <dgm:t>
        <a:bodyPr/>
        <a:lstStyle/>
        <a:p>
          <a:endParaRPr lang="en-US" sz="1700" dirty="0" smtClean="0"/>
        </a:p>
      </dgm:t>
    </dgm:pt>
    <dgm:pt modelId="{39469D27-ABCC-4A0C-BB88-177F9063BBF0}" type="parTrans" cxnId="{489DCB36-A792-4B29-90F4-14F49DFA83D6}">
      <dgm:prSet/>
      <dgm:spPr/>
      <dgm:t>
        <a:bodyPr/>
        <a:lstStyle/>
        <a:p>
          <a:endParaRPr lang="en-US"/>
        </a:p>
      </dgm:t>
    </dgm:pt>
    <dgm:pt modelId="{08D801EB-729D-40E1-BF85-1C8F5A05C92D}" type="sibTrans" cxnId="{489DCB36-A792-4B29-90F4-14F49DFA83D6}">
      <dgm:prSet/>
      <dgm:spPr/>
      <dgm:t>
        <a:bodyPr/>
        <a:lstStyle/>
        <a:p>
          <a:endParaRPr lang="en-US"/>
        </a:p>
      </dgm:t>
    </dgm:pt>
    <dgm:pt modelId="{AF6D9215-6456-4F67-BD8B-E05708CE9DE1}">
      <dgm:prSet phldrT="[Text]" custT="1"/>
      <dgm:spPr/>
      <dgm:t>
        <a:bodyPr/>
        <a:lstStyle/>
        <a:p>
          <a:endParaRPr lang="en-US" sz="2400" b="1" dirty="0"/>
        </a:p>
      </dgm:t>
    </dgm:pt>
    <dgm:pt modelId="{9E9F7814-2F83-4243-B9B7-B39F8D6C5520}" type="parTrans" cxnId="{FB4F69E9-1E53-48F3-B82B-08F13E26E9FA}">
      <dgm:prSet/>
      <dgm:spPr/>
      <dgm:t>
        <a:bodyPr/>
        <a:lstStyle/>
        <a:p>
          <a:endParaRPr lang="en-US"/>
        </a:p>
      </dgm:t>
    </dgm:pt>
    <dgm:pt modelId="{2C1F7094-854C-42A9-B942-DF4BF1E4B235}" type="sibTrans" cxnId="{FB4F69E9-1E53-48F3-B82B-08F13E26E9FA}">
      <dgm:prSet/>
      <dgm:spPr/>
      <dgm:t>
        <a:bodyPr/>
        <a:lstStyle/>
        <a:p>
          <a:endParaRPr lang="en-US"/>
        </a:p>
      </dgm:t>
    </dgm:pt>
    <dgm:pt modelId="{F3BDC32D-B8FB-483A-9EFA-05954DCDC366}" type="pres">
      <dgm:prSet presAssocID="{434424C4-E0A5-4258-A64A-A083A70FBFF9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F5F82D2-99ED-4ED8-A49A-F2511C6481A8}" type="pres">
      <dgm:prSet presAssocID="{434424C4-E0A5-4258-A64A-A083A70FBFF9}" presName="divider" presStyleLbl="fgShp" presStyleIdx="0" presStyleCnt="1" custAng="1002775" custFlipVert="1" custScaleX="89620" custScaleY="91880" custLinFactNeighborX="-14254" custLinFactNeighborY="-39789"/>
      <dgm:spPr/>
    </dgm:pt>
    <dgm:pt modelId="{7EB29761-5893-49AC-8E43-B53149D6B02A}" type="pres">
      <dgm:prSet presAssocID="{95D9CAD6-54BA-4A03-B94E-35A9750FA9A9}" presName="downArrow" presStyleLbl="node1" presStyleIdx="0" presStyleCnt="2" custScaleX="136532" custScaleY="82045" custLinFactNeighborX="11379" custLinFactNeighborY="98760"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DE23D4B0-B6BD-4D5F-8772-0640C2182A1A}" type="pres">
      <dgm:prSet presAssocID="{95D9CAD6-54BA-4A03-B94E-35A9750FA9A9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26FDA5-7039-4045-8E1E-AD4D6CF58C15}" type="pres">
      <dgm:prSet presAssocID="{AF6D9215-6456-4F67-BD8B-E05708CE9DE1}" presName="upArrow" presStyleLbl="node1" presStyleIdx="1" presStyleCnt="2" custScaleX="156698" custScaleY="95844" custLinFactX="-93333" custLinFactY="-100000" custLinFactNeighborX="-100000" custLinFactNeighborY="-123220"/>
      <dgm:spPr>
        <a:solidFill>
          <a:srgbClr val="06AA0A"/>
        </a:solidFill>
      </dgm:spPr>
      <dgm:t>
        <a:bodyPr/>
        <a:lstStyle/>
        <a:p>
          <a:endParaRPr lang="en-US"/>
        </a:p>
      </dgm:t>
    </dgm:pt>
    <dgm:pt modelId="{FF161463-92D2-4864-BF63-A77EA5935A2B}" type="pres">
      <dgm:prSet presAssocID="{AF6D9215-6456-4F67-BD8B-E05708CE9DE1}" presName="upArrowText" presStyleLbl="revTx" presStyleIdx="1" presStyleCnt="2" custLinFactY="-10659" custLinFactNeighborX="77334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00473B-6CC8-427B-BA8D-A66C8F74CE09}" type="presOf" srcId="{95D9CAD6-54BA-4A03-B94E-35A9750FA9A9}" destId="{DE23D4B0-B6BD-4D5F-8772-0640C2182A1A}" srcOrd="0" destOrd="0" presId="urn:microsoft.com/office/officeart/2005/8/layout/arrow3"/>
    <dgm:cxn modelId="{FB4F69E9-1E53-48F3-B82B-08F13E26E9FA}" srcId="{434424C4-E0A5-4258-A64A-A083A70FBFF9}" destId="{AF6D9215-6456-4F67-BD8B-E05708CE9DE1}" srcOrd="1" destOrd="0" parTransId="{9E9F7814-2F83-4243-B9B7-B39F8D6C5520}" sibTransId="{2C1F7094-854C-42A9-B942-DF4BF1E4B235}"/>
    <dgm:cxn modelId="{17AF5333-A118-4CEC-9E2E-B1D678A60A8E}" type="presOf" srcId="{AF6D9215-6456-4F67-BD8B-E05708CE9DE1}" destId="{FF161463-92D2-4864-BF63-A77EA5935A2B}" srcOrd="0" destOrd="0" presId="urn:microsoft.com/office/officeart/2005/8/layout/arrow3"/>
    <dgm:cxn modelId="{F6E861F3-20FA-471F-9CF1-AAB271CD9BD3}" type="presOf" srcId="{434424C4-E0A5-4258-A64A-A083A70FBFF9}" destId="{F3BDC32D-B8FB-483A-9EFA-05954DCDC366}" srcOrd="0" destOrd="0" presId="urn:microsoft.com/office/officeart/2005/8/layout/arrow3"/>
    <dgm:cxn modelId="{489DCB36-A792-4B29-90F4-14F49DFA83D6}" srcId="{434424C4-E0A5-4258-A64A-A083A70FBFF9}" destId="{95D9CAD6-54BA-4A03-B94E-35A9750FA9A9}" srcOrd="0" destOrd="0" parTransId="{39469D27-ABCC-4A0C-BB88-177F9063BBF0}" sibTransId="{08D801EB-729D-40E1-BF85-1C8F5A05C92D}"/>
    <dgm:cxn modelId="{A4C4EC57-BC7D-43D7-B062-280163E2780B}" type="presParOf" srcId="{F3BDC32D-B8FB-483A-9EFA-05954DCDC366}" destId="{3F5F82D2-99ED-4ED8-A49A-F2511C6481A8}" srcOrd="0" destOrd="0" presId="urn:microsoft.com/office/officeart/2005/8/layout/arrow3"/>
    <dgm:cxn modelId="{A87996F3-BE0F-46BE-8767-47480FC36910}" type="presParOf" srcId="{F3BDC32D-B8FB-483A-9EFA-05954DCDC366}" destId="{7EB29761-5893-49AC-8E43-B53149D6B02A}" srcOrd="1" destOrd="0" presId="urn:microsoft.com/office/officeart/2005/8/layout/arrow3"/>
    <dgm:cxn modelId="{82DD9042-9186-4EDC-9E6E-15FE35B5B6C5}" type="presParOf" srcId="{F3BDC32D-B8FB-483A-9EFA-05954DCDC366}" destId="{DE23D4B0-B6BD-4D5F-8772-0640C2182A1A}" srcOrd="2" destOrd="0" presId="urn:microsoft.com/office/officeart/2005/8/layout/arrow3"/>
    <dgm:cxn modelId="{6EA842D1-3E48-48D4-973F-BEFC46CE2B43}" type="presParOf" srcId="{F3BDC32D-B8FB-483A-9EFA-05954DCDC366}" destId="{6426FDA5-7039-4045-8E1E-AD4D6CF58C15}" srcOrd="3" destOrd="0" presId="urn:microsoft.com/office/officeart/2005/8/layout/arrow3"/>
    <dgm:cxn modelId="{52D60288-C912-4479-8D22-42AB81467311}" type="presParOf" srcId="{F3BDC32D-B8FB-483A-9EFA-05954DCDC366}" destId="{FF161463-92D2-4864-BF63-A77EA5935A2B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5F82D2-99ED-4ED8-A49A-F2511C6481A8}">
      <dsp:nvSpPr>
        <dsp:cNvPr id="0" name=""/>
        <dsp:cNvSpPr/>
      </dsp:nvSpPr>
      <dsp:spPr>
        <a:xfrm rot="20897225" flipV="1">
          <a:off x="-38272" y="459896"/>
          <a:ext cx="499399" cy="202517"/>
        </a:xfrm>
        <a:prstGeom prst="mathMinus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B29761-5893-49AC-8E43-B53149D6B02A}">
      <dsp:nvSpPr>
        <dsp:cNvPr id="0" name=""/>
        <dsp:cNvSpPr/>
      </dsp:nvSpPr>
      <dsp:spPr>
        <a:xfrm>
          <a:off x="57101" y="641944"/>
          <a:ext cx="235442" cy="438035"/>
        </a:xfrm>
        <a:prstGeom prst="downArrow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23D4B0-B6BD-4D5F-8772-0640C2182A1A}">
      <dsp:nvSpPr>
        <dsp:cNvPr id="0" name=""/>
        <dsp:cNvSpPr/>
      </dsp:nvSpPr>
      <dsp:spPr>
        <a:xfrm>
          <a:off x="304652" y="0"/>
          <a:ext cx="183941" cy="5605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 smtClean="0"/>
        </a:p>
      </dsp:txBody>
      <dsp:txXfrm>
        <a:off x="304652" y="0"/>
        <a:ext cx="183941" cy="560591"/>
      </dsp:txXfrm>
    </dsp:sp>
    <dsp:sp modelId="{6426FDA5-7039-4045-8E1E-AD4D6CF58C15}">
      <dsp:nvSpPr>
        <dsp:cNvPr id="0" name=""/>
        <dsp:cNvSpPr/>
      </dsp:nvSpPr>
      <dsp:spPr>
        <a:xfrm>
          <a:off x="0" y="0"/>
          <a:ext cx="270217" cy="511708"/>
        </a:xfrm>
        <a:prstGeom prst="upArrow">
          <a:avLst/>
        </a:prstGeom>
        <a:solidFill>
          <a:srgbClr val="06AA0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161463-92D2-4864-BF63-A77EA5935A2B}">
      <dsp:nvSpPr>
        <dsp:cNvPr id="0" name=""/>
        <dsp:cNvSpPr/>
      </dsp:nvSpPr>
      <dsp:spPr>
        <a:xfrm>
          <a:off x="228471" y="153805"/>
          <a:ext cx="183941" cy="5605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 dirty="0"/>
        </a:p>
      </dsp:txBody>
      <dsp:txXfrm>
        <a:off x="228471" y="153805"/>
        <a:ext cx="183941" cy="5605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69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6768" y="0"/>
            <a:ext cx="301169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378"/>
            <a:ext cx="301169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6768" y="8772378"/>
            <a:ext cx="301169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BA92976-4F97-44BC-8D81-6B626DAA61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8842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69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6768" y="0"/>
            <a:ext cx="301169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7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008" y="4387767"/>
            <a:ext cx="5560060" cy="4155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378"/>
            <a:ext cx="301169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6768" y="8772378"/>
            <a:ext cx="301169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CF0BE29-0C56-4B1B-9E8C-95B44963C2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156080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828800"/>
            <a:ext cx="8229600" cy="4495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828800"/>
            <a:ext cx="4038600" cy="4495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8288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CEDA-D845-496D-9A1E-66764D355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74880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CEDA-D845-496D-9A1E-66764D355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14644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CEDA-D845-496D-9A1E-66764D355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59751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CEDA-D845-496D-9A1E-66764D355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46269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CEDA-D845-496D-9A1E-66764D355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4210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CEDA-D845-496D-9A1E-66764D355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91370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CEDA-D845-496D-9A1E-66764D355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35293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CEDA-D845-496D-9A1E-66764D355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39439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CEDA-D845-496D-9A1E-66764D355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83788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CEDA-D845-496D-9A1E-66764D355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8805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CEDA-D845-496D-9A1E-66764D355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40053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72453" name="Rectangle 5"/>
          <p:cNvSpPr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US" sz="1400" dirty="0">
              <a:latin typeface="Arial" pitchFamily="34" charset="0"/>
              <a:cs typeface="+mn-cs"/>
            </a:endParaRPr>
          </a:p>
        </p:txBody>
      </p:sp>
      <p:sp>
        <p:nvSpPr>
          <p:cNvPr id="872454" name="Rectangle 6"/>
          <p:cNvSpPr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US" sz="1400" dirty="0">
              <a:latin typeface="Palatino Linotype" pitchFamily="18" charset="0"/>
              <a:cs typeface="+mn-cs"/>
            </a:endParaRPr>
          </a:p>
        </p:txBody>
      </p:sp>
      <p:cxnSp>
        <p:nvCxnSpPr>
          <p:cNvPr id="1029" name="AutoShape 8"/>
          <p:cNvCxnSpPr>
            <a:cxnSpLocks noChangeShapeType="1"/>
          </p:cNvCxnSpPr>
          <p:nvPr/>
        </p:nvCxnSpPr>
        <p:spPr bwMode="auto">
          <a:xfrm>
            <a:off x="720725" y="32766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30" name="AutoShape 9"/>
          <p:cNvCxnSpPr>
            <a:cxnSpLocks noChangeShapeType="1"/>
          </p:cNvCxnSpPr>
          <p:nvPr/>
        </p:nvCxnSpPr>
        <p:spPr bwMode="auto">
          <a:xfrm>
            <a:off x="9642475" y="32766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872463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839200" y="6477000"/>
            <a:ext cx="18415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endParaRPr lang="en-US" sz="1200" dirty="0">
              <a:cs typeface="+mn-cs"/>
            </a:endParaRPr>
          </a:p>
        </p:txBody>
      </p:sp>
      <p:sp>
        <p:nvSpPr>
          <p:cNvPr id="13" name="Round Single Corner Rectangle 12"/>
          <p:cNvSpPr/>
          <p:nvPr/>
        </p:nvSpPr>
        <p:spPr>
          <a:xfrm rot="10800000" flipV="1">
            <a:off x="838200" y="6529388"/>
            <a:ext cx="8305800" cy="333375"/>
          </a:xfrm>
          <a:prstGeom prst="round1Rect">
            <a:avLst>
              <a:gd name="adj" fmla="val 50000"/>
            </a:avLst>
          </a:prstGeom>
          <a:solidFill>
            <a:srgbClr val="F4663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ound Single Corner Rectangle 13"/>
          <p:cNvSpPr/>
          <p:nvPr/>
        </p:nvSpPr>
        <p:spPr>
          <a:xfrm rot="5400000" flipV="1">
            <a:off x="7389019" y="-964406"/>
            <a:ext cx="790575" cy="2719387"/>
          </a:xfrm>
          <a:prstGeom prst="round1Rect">
            <a:avLst>
              <a:gd name="adj" fmla="val 50000"/>
            </a:avLst>
          </a:prstGeom>
          <a:solidFill>
            <a:srgbClr val="00408A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" name="Picture 1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7500" y="242888"/>
            <a:ext cx="238125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22" r:id="rId10"/>
    <p:sldLayoutId id="2147483823" r:id="rId11"/>
    <p:sldLayoutId id="2147483819" r:id="rId12"/>
    <p:sldLayoutId id="2147483820" r:id="rId13"/>
    <p:sldLayoutId id="2147483821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Palatino Linotype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Palatino Linotype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Palatino Linotype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Palatino Linotype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Palatino Linotype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Palatino Linotype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Palatino Linotype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effectLst>
            <a:outerShdw blurRad="38100" dist="38100" dir="2700000" algn="tl">
              <a:srgbClr val="C0C0C0"/>
            </a:outerShdw>
          </a:effectLst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3CEDA-D845-496D-9A1E-66764D355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4249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12" Type="http://schemas.openxmlformats.org/officeDocument/2006/relationships/image" Target="../media/image7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1.xml"/><Relationship Id="rId11" Type="http://schemas.openxmlformats.org/officeDocument/2006/relationships/image" Target="../media/image6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flipH="1">
            <a:off x="2266122" y="48575"/>
            <a:ext cx="68926" cy="68476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0" y="1796332"/>
            <a:ext cx="2305879" cy="99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0" y="-153077"/>
            <a:ext cx="225310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       Team</a:t>
            </a:r>
          </a:p>
          <a:p>
            <a:pPr algn="ctr"/>
            <a:endParaRPr lang="en-US" sz="800" b="1" dirty="0" smtClean="0">
              <a:latin typeface="Arial Narrow" panose="020B0606020202030204" pitchFamily="34" charset="0"/>
            </a:endParaRPr>
          </a:p>
          <a:p>
            <a:pPr algn="ctr"/>
            <a:r>
              <a:rPr lang="en-US" sz="800" b="1" dirty="0" smtClean="0">
                <a:latin typeface="Arial Narrow" panose="020B0606020202030204" pitchFamily="34" charset="0"/>
              </a:rPr>
              <a:t>                   List Team Members</a:t>
            </a:r>
          </a:p>
          <a:p>
            <a:pPr algn="ctr"/>
            <a:endParaRPr lang="en-US" sz="800" b="1" dirty="0">
              <a:latin typeface="Arial Narrow" panose="020B0606020202030204" pitchFamily="34" charset="0"/>
            </a:endParaRPr>
          </a:p>
          <a:p>
            <a:pPr algn="ctr"/>
            <a:endParaRPr lang="en-US" sz="800" b="1" dirty="0" smtClean="0">
              <a:latin typeface="Arial Narrow" panose="020B0606020202030204" pitchFamily="34" charset="0"/>
            </a:endParaRPr>
          </a:p>
          <a:p>
            <a:pPr algn="ctr"/>
            <a:endParaRPr lang="en-US" sz="800" b="1" dirty="0">
              <a:latin typeface="Arial Narrow" panose="020B0606020202030204" pitchFamily="34" charset="0"/>
            </a:endParaRPr>
          </a:p>
          <a:p>
            <a:pPr algn="ctr"/>
            <a:endParaRPr lang="en-US" sz="800" b="1" dirty="0" smtClean="0">
              <a:latin typeface="Arial Narrow" panose="020B0606020202030204" pitchFamily="34" charset="0"/>
            </a:endParaRPr>
          </a:p>
          <a:p>
            <a:pPr algn="ctr"/>
            <a:endParaRPr lang="en-US" sz="800" b="1" dirty="0">
              <a:latin typeface="Arial Narrow" panose="020B0606020202030204" pitchFamily="34" charset="0"/>
            </a:endParaRPr>
          </a:p>
          <a:p>
            <a:pPr algn="ctr"/>
            <a:endParaRPr lang="en-US" sz="800" b="1" dirty="0" smtClean="0">
              <a:latin typeface="Arial Narrow" panose="020B0606020202030204" pitchFamily="34" charset="0"/>
            </a:endParaRPr>
          </a:p>
          <a:p>
            <a:pPr algn="ctr"/>
            <a:endParaRPr lang="en-US" sz="800" b="1" dirty="0">
              <a:latin typeface="Arial Narrow" panose="020B0606020202030204" pitchFamily="34" charset="0"/>
            </a:endParaRPr>
          </a:p>
          <a:p>
            <a:pPr algn="ctr"/>
            <a:r>
              <a:rPr lang="en-US" sz="800" b="1" dirty="0" smtClean="0">
                <a:latin typeface="Arial Narrow" panose="020B0606020202030204" pitchFamily="34" charset="0"/>
              </a:rPr>
              <a:t>Review Vision and Mission - Are changes needed?  </a:t>
            </a:r>
            <a:endParaRPr lang="en-US" sz="800" b="1" dirty="0">
              <a:latin typeface="Arial Narrow" panose="020B0606020202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-65950" y="1913263"/>
            <a:ext cx="233207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Step </a:t>
            </a:r>
            <a:r>
              <a:rPr lang="en-US" sz="9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2</a:t>
            </a:r>
            <a:r>
              <a:rPr lang="en-US" sz="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- Ups and Downs</a:t>
            </a:r>
            <a:endParaRPr lang="en-US" sz="9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2530" y="2723523"/>
            <a:ext cx="23790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i="1" dirty="0" smtClean="0">
                <a:latin typeface="Arial Narrow" panose="020B0606020202030204" pitchFamily="34" charset="0"/>
              </a:rPr>
              <a:t>            Last </a:t>
            </a:r>
            <a:r>
              <a:rPr lang="en-US" sz="800" b="1" i="1" dirty="0">
                <a:latin typeface="Arial Narrow" panose="020B0606020202030204" pitchFamily="34" charset="0"/>
              </a:rPr>
              <a:t>Year’s “Downs</a:t>
            </a:r>
            <a:r>
              <a:rPr lang="en-US" sz="800" b="1" i="1" dirty="0" smtClean="0">
                <a:latin typeface="Arial Narrow" panose="020B0606020202030204" pitchFamily="34" charset="0"/>
              </a:rPr>
              <a:t>” </a:t>
            </a:r>
            <a:endParaRPr lang="en-US" sz="1400" b="1" dirty="0">
              <a:latin typeface="Arial Narrow" panose="020B0606020202030204" pitchFamily="34" charset="0"/>
            </a:endParaRPr>
          </a:p>
          <a:p>
            <a:endParaRPr lang="en-US" sz="800" b="1" i="1" dirty="0">
              <a:latin typeface="Arial Narrow" panose="020B0606020202030204" pitchFamily="34" charset="0"/>
            </a:endParaRPr>
          </a:p>
          <a:p>
            <a:endParaRPr lang="en-US" sz="800" b="1" i="1" dirty="0">
              <a:latin typeface="Arial Narrow" panose="020B0606020202030204" pitchFamily="34" charset="0"/>
            </a:endParaRPr>
          </a:p>
          <a:p>
            <a:endParaRPr lang="en-US" sz="800" b="1" i="1" dirty="0">
              <a:latin typeface="Arial Narrow" panose="020B0606020202030204" pitchFamily="34" charset="0"/>
            </a:endParaRPr>
          </a:p>
          <a:p>
            <a:r>
              <a:rPr lang="en-US" sz="800" b="1" i="1" dirty="0" smtClean="0">
                <a:latin typeface="Arial Narrow" panose="020B0606020202030204" pitchFamily="34" charset="0"/>
              </a:rPr>
              <a:t>Insights </a:t>
            </a:r>
            <a:r>
              <a:rPr lang="en-US" sz="800" b="1" i="1" dirty="0">
                <a:latin typeface="Arial Narrow" panose="020B0606020202030204" pitchFamily="34" charset="0"/>
              </a:rPr>
              <a:t>from Ups and Downs</a:t>
            </a:r>
            <a:r>
              <a:rPr lang="en-US" sz="800" b="1" i="1" dirty="0" smtClean="0">
                <a:latin typeface="Arial Narrow" panose="020B0606020202030204" pitchFamily="34" charset="0"/>
              </a:rPr>
              <a:t>? Stop, Start, </a:t>
            </a:r>
          </a:p>
          <a:p>
            <a:r>
              <a:rPr lang="en-US" sz="800" b="1" i="1" dirty="0" smtClean="0">
                <a:latin typeface="Arial Narrow" panose="020B0606020202030204" pitchFamily="34" charset="0"/>
              </a:rPr>
              <a:t>Continue</a:t>
            </a:r>
            <a:r>
              <a:rPr lang="en-US" sz="800" b="1" i="1" smtClean="0">
                <a:latin typeface="Arial Narrow" panose="020B0606020202030204" pitchFamily="34" charset="0"/>
              </a:rPr>
              <a:t>, </a:t>
            </a:r>
            <a:r>
              <a:rPr lang="en-US" sz="800" b="1" i="1" smtClean="0">
                <a:latin typeface="Arial Narrow" panose="020B0606020202030204" pitchFamily="34" charset="0"/>
              </a:rPr>
              <a:t>Improve?</a:t>
            </a:r>
            <a:endParaRPr lang="en-US" sz="800" b="1" i="1" dirty="0">
              <a:latin typeface="Arial Narrow" panose="020B0606020202030204" pitchFamily="34" charset="0"/>
            </a:endParaRPr>
          </a:p>
        </p:txBody>
      </p:sp>
      <p:graphicFrame>
        <p:nvGraphicFramePr>
          <p:cNvPr id="1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830266854"/>
              </p:ext>
            </p:extLst>
          </p:nvPr>
        </p:nvGraphicFramePr>
        <p:xfrm>
          <a:off x="19878" y="2189000"/>
          <a:ext cx="574816" cy="13347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41208" y="2154136"/>
            <a:ext cx="19251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i="1" dirty="0" smtClean="0">
                <a:latin typeface="Arial Narrow" panose="020B0606020202030204" pitchFamily="34" charset="0"/>
              </a:rPr>
              <a:t>Last Year’s Wins - “Ups”  </a:t>
            </a:r>
            <a:endParaRPr lang="en-US" sz="1400" b="1" dirty="0" smtClean="0">
              <a:latin typeface="Arial Narrow" panose="020B0606020202030204" pitchFamily="34" charset="0"/>
            </a:endParaRPr>
          </a:p>
          <a:p>
            <a:endParaRPr lang="en-US" sz="1200" b="1" dirty="0" smtClean="0"/>
          </a:p>
          <a:p>
            <a:endParaRPr lang="en-US" sz="1200" b="1" dirty="0" smtClean="0"/>
          </a:p>
          <a:p>
            <a:endParaRPr lang="en-US" sz="1200" b="1" dirty="0" smtClean="0"/>
          </a:p>
          <a:p>
            <a:endParaRPr lang="en-US" sz="1200" b="1" dirty="0" smtClean="0"/>
          </a:p>
          <a:p>
            <a:endParaRPr lang="en-US" sz="1200" b="1" dirty="0" smtClean="0"/>
          </a:p>
          <a:p>
            <a:endParaRPr lang="en-US" sz="1200" b="1" dirty="0" smtClean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2304288" y="2548128"/>
            <a:ext cx="2638131" cy="4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4976430" y="17000"/>
            <a:ext cx="6259" cy="39671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383749" y="71326"/>
            <a:ext cx="194703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      Step 4 – </a:t>
            </a:r>
            <a:r>
              <a:rPr lang="en-US" sz="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SWOT Analysis</a:t>
            </a:r>
            <a:endParaRPr lang="en-US" sz="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Content Placeholder 3" descr="light bulb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993113">
            <a:off x="8604798" y="52269"/>
            <a:ext cx="370766" cy="603528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 rot="18821837">
            <a:off x="4759466" y="747292"/>
            <a:ext cx="13640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algn="ctr"/>
            <a:r>
              <a:rPr lang="en-US" sz="8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Need Ideas?</a:t>
            </a:r>
          </a:p>
          <a:p>
            <a:pPr algn="ctr"/>
            <a:r>
              <a:rPr lang="en-US" sz="8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Look at the list of Spark Words.</a:t>
            </a:r>
            <a:r>
              <a:rPr lang="en-US" sz="8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.  </a:t>
            </a:r>
            <a:endParaRPr lang="en-US" sz="800" b="1" dirty="0" smtClean="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pic>
        <p:nvPicPr>
          <p:cNvPr id="38" name="Content Placeholder 3" descr="spark-plug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18916710">
            <a:off x="5065300" y="771803"/>
            <a:ext cx="520204" cy="260102"/>
          </a:xfrm>
          <a:prstGeom prst="rect">
            <a:avLst/>
          </a:prstGeom>
        </p:spPr>
      </p:pic>
      <p:sp>
        <p:nvSpPr>
          <p:cNvPr id="69" name="TextBox 68"/>
          <p:cNvSpPr txBox="1"/>
          <p:nvPr/>
        </p:nvSpPr>
        <p:spPr>
          <a:xfrm rot="10800000" flipV="1">
            <a:off x="5891108" y="691313"/>
            <a:ext cx="31076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Follow brainstorming  guidelines.  Suspend judgement &amp; build on others’ ideas.   Remember, the best way to have great ideas is to have lots of ideas and throw away the bad ones.  </a:t>
            </a:r>
            <a:r>
              <a:rPr lang="en-US" sz="800" b="1" i="1" u="sng" dirty="0" smtClean="0">
                <a:latin typeface="Arial Narrow" panose="020B0606020202030204" pitchFamily="34" charset="0"/>
                <a:cs typeface="Arial" panose="020B0604020202020204" pitchFamily="34" charset="0"/>
              </a:rPr>
              <a:t>Use back of chart if necessary</a:t>
            </a:r>
            <a:r>
              <a:rPr lang="en-US" sz="800" b="1" i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800" b="1" i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en-US" sz="800" b="1" i="1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en-US" sz="800" b="1" i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en-US" sz="800" b="1" i="1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en-US" sz="800" b="1" i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en-US" sz="800" b="1" i="1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en-US" sz="800" b="1" i="1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en-US" sz="800" b="1" i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en-US" sz="800" b="1" i="1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en-US" sz="800" b="1" i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en-US" sz="800" b="1" i="1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en-US" sz="800" b="1" i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en-US" sz="800" b="1" i="1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en-US" sz="800" b="1" i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endParaRPr lang="en-US" sz="800" b="1" i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-72812" y="3881343"/>
            <a:ext cx="236810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03138" y="3984147"/>
            <a:ext cx="206298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Step 3 - Events &amp; Trends</a:t>
            </a:r>
            <a:endParaRPr lang="en-US" sz="9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345636" y="2596387"/>
            <a:ext cx="244945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Step </a:t>
            </a:r>
            <a:r>
              <a:rPr lang="en-US" sz="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5 - Gap Analysis</a:t>
            </a:r>
            <a:endParaRPr lang="en-US" sz="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931179" y="4054863"/>
            <a:ext cx="2212822" cy="723275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marL="171450" indent="-171450"/>
            <a:r>
              <a:rPr lang="en-US" sz="900" b="1" u="sng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Make sure priorities are:</a:t>
            </a:r>
          </a:p>
          <a:p>
            <a:pPr marL="228600" indent="-228600">
              <a:buFont typeface="Wingdings" panose="05000000000000000000" pitchFamily="2" charset="2"/>
              <a:buChar char="q"/>
            </a:pPr>
            <a:r>
              <a:rPr lang="en-US" sz="800" b="1" i="1" dirty="0" smtClean="0">
                <a:latin typeface="Arial Narrow" panose="020B0606020202030204" pitchFamily="34" charset="0"/>
              </a:rPr>
              <a:t>C</a:t>
            </a:r>
            <a:r>
              <a:rPr lang="en-US" altLang="en-US" sz="800" b="1" i="1" dirty="0" smtClean="0">
                <a:latin typeface="Arial Narrow" panose="020B0606020202030204" pitchFamily="34" charset="0"/>
              </a:rPr>
              <a:t>ompatible </a:t>
            </a:r>
            <a:r>
              <a:rPr lang="en-US" altLang="en-US" sz="800" b="1" i="1" dirty="0">
                <a:latin typeface="Arial Narrow" panose="020B0606020202030204" pitchFamily="34" charset="0"/>
              </a:rPr>
              <a:t>with </a:t>
            </a:r>
            <a:r>
              <a:rPr lang="en-US" altLang="en-US" sz="800" b="1" i="1" dirty="0" smtClean="0">
                <a:latin typeface="Arial Narrow" panose="020B0606020202030204" pitchFamily="34" charset="0"/>
              </a:rPr>
              <a:t>mission, vision and values</a:t>
            </a:r>
          </a:p>
          <a:p>
            <a:pPr marL="228600" indent="-228600">
              <a:buFont typeface="Wingdings" panose="05000000000000000000" pitchFamily="2" charset="2"/>
              <a:buChar char="q"/>
            </a:pPr>
            <a:r>
              <a:rPr lang="en-US" altLang="en-US" sz="800" b="1" i="1" dirty="0" smtClean="0">
                <a:latin typeface="Arial Narrow" panose="020B0606020202030204" pitchFamily="34" charset="0"/>
              </a:rPr>
              <a:t>Feasible (can realistically be executed)</a:t>
            </a:r>
          </a:p>
          <a:p>
            <a:pPr marL="228600" indent="-228600">
              <a:buFont typeface="Wingdings" panose="05000000000000000000" pitchFamily="2" charset="2"/>
              <a:buChar char="q"/>
            </a:pPr>
            <a:r>
              <a:rPr lang="en-US" altLang="en-US" sz="800" b="1" i="1" dirty="0" smtClean="0">
                <a:latin typeface="Arial Narrow" panose="020B0606020202030204" pitchFamily="34" charset="0"/>
              </a:rPr>
              <a:t>Desirable (meet a need/solve a problem)</a:t>
            </a:r>
          </a:p>
          <a:p>
            <a:pPr marL="228600" indent="-228600">
              <a:buFont typeface="Wingdings" panose="05000000000000000000" pitchFamily="2" charset="2"/>
              <a:buChar char="q"/>
            </a:pPr>
            <a:r>
              <a:rPr lang="en-US" altLang="en-US" sz="800" b="1" i="1" dirty="0" smtClean="0">
                <a:latin typeface="Arial Narrow" panose="020B0606020202030204" pitchFamily="34" charset="0"/>
              </a:rPr>
              <a:t>Viable</a:t>
            </a:r>
            <a:r>
              <a:rPr lang="en-US" altLang="en-US" sz="800" b="1" i="1" dirty="0">
                <a:latin typeface="Arial Narrow" panose="020B0606020202030204" pitchFamily="34" charset="0"/>
              </a:rPr>
              <a:t> </a:t>
            </a:r>
            <a:r>
              <a:rPr lang="en-US" altLang="en-US" sz="800" b="1" i="1" dirty="0" smtClean="0">
                <a:latin typeface="Arial Narrow" panose="020B0606020202030204" pitchFamily="34" charset="0"/>
              </a:rPr>
              <a:t>(value is worth the cost)</a:t>
            </a:r>
            <a:endParaRPr lang="en-US" sz="800" b="1" i="1" dirty="0">
              <a:latin typeface="Arial Narrow" panose="020B060602020203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59394" y="1061868"/>
            <a:ext cx="20069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Step 1</a:t>
            </a:r>
            <a:r>
              <a:rPr lang="en-US" sz="9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- Vision &amp; Mission</a:t>
            </a:r>
            <a:endParaRPr lang="en-US" sz="9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0" y="4409954"/>
            <a:ext cx="2164982" cy="244804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457200" indent="-457200"/>
            <a:r>
              <a:rPr lang="en-US" sz="800" b="1" dirty="0" smtClean="0">
                <a:latin typeface="Arial Narrow" panose="020B0606020202030204" pitchFamily="34" charset="0"/>
              </a:rPr>
              <a:t>    </a:t>
            </a:r>
            <a:r>
              <a:rPr lang="en-US" sz="800" b="1" i="1" dirty="0" smtClean="0">
                <a:latin typeface="Arial Narrow" panose="020B0606020202030204" pitchFamily="34" charset="0"/>
              </a:rPr>
              <a:t>Political:</a:t>
            </a:r>
          </a:p>
          <a:p>
            <a:pPr marL="457200" indent="-457200"/>
            <a:endParaRPr lang="en-US" sz="800" b="1" i="1" dirty="0" smtClean="0">
              <a:latin typeface="Arial Narrow" panose="020B0606020202030204" pitchFamily="34" charset="0"/>
            </a:endParaRPr>
          </a:p>
          <a:p>
            <a:pPr marL="457200" indent="-457200"/>
            <a:endParaRPr lang="en-US" sz="800" b="1" i="1" dirty="0">
              <a:latin typeface="Arial Narrow" panose="020B0606020202030204" pitchFamily="34" charset="0"/>
            </a:endParaRPr>
          </a:p>
          <a:p>
            <a:pPr marL="457200" indent="-457200"/>
            <a:endParaRPr lang="en-US" b="1" i="1" dirty="0">
              <a:latin typeface="Arial Narrow" panose="020B0606020202030204" pitchFamily="34" charset="0"/>
            </a:endParaRPr>
          </a:p>
          <a:p>
            <a:pPr marL="457200" indent="-457200"/>
            <a:r>
              <a:rPr lang="en-US" sz="800" b="1" i="1" dirty="0" smtClean="0">
                <a:latin typeface="Arial Narrow" panose="020B0606020202030204" pitchFamily="34" charset="0"/>
              </a:rPr>
              <a:t>    Economic:</a:t>
            </a:r>
          </a:p>
          <a:p>
            <a:pPr marL="457200" indent="-457200"/>
            <a:endParaRPr lang="en-US" b="1" i="1" dirty="0" smtClean="0">
              <a:latin typeface="Arial Narrow" panose="020B0606020202030204" pitchFamily="34" charset="0"/>
            </a:endParaRPr>
          </a:p>
          <a:p>
            <a:pPr marL="457200" indent="-457200"/>
            <a:endParaRPr lang="en-US" sz="900" b="1" i="1" dirty="0">
              <a:latin typeface="Arial Narrow" panose="020B0606020202030204" pitchFamily="34" charset="0"/>
            </a:endParaRPr>
          </a:p>
          <a:p>
            <a:pPr marL="457200" indent="-457200"/>
            <a:endParaRPr lang="en-US" sz="800" b="1" i="1" dirty="0" smtClean="0">
              <a:latin typeface="Arial Narrow" panose="020B0606020202030204" pitchFamily="34" charset="0"/>
            </a:endParaRPr>
          </a:p>
          <a:p>
            <a:pPr marL="457200" indent="-457200"/>
            <a:r>
              <a:rPr lang="en-US" sz="800" b="1" i="1" dirty="0" smtClean="0">
                <a:latin typeface="Arial Narrow" panose="020B0606020202030204" pitchFamily="34" charset="0"/>
              </a:rPr>
              <a:t>    Social:</a:t>
            </a:r>
            <a:endParaRPr lang="en-US" b="1" i="1" dirty="0">
              <a:latin typeface="Arial Narrow" panose="020B0606020202030204" pitchFamily="34" charset="0"/>
            </a:endParaRPr>
          </a:p>
          <a:p>
            <a:pPr marL="457200" indent="-457200"/>
            <a:endParaRPr lang="en-US" b="1" i="1" dirty="0">
              <a:latin typeface="Arial Narrow" panose="020B0606020202030204" pitchFamily="34" charset="0"/>
            </a:endParaRPr>
          </a:p>
          <a:p>
            <a:pPr marL="457200" indent="-457200"/>
            <a:endParaRPr lang="en-US" sz="800" b="1" i="1" dirty="0" smtClean="0">
              <a:latin typeface="Arial Narrow" panose="020B0606020202030204" pitchFamily="34" charset="0"/>
            </a:endParaRPr>
          </a:p>
          <a:p>
            <a:pPr marL="457200" indent="-457200"/>
            <a:r>
              <a:rPr lang="en-US" sz="800" b="1" i="1" dirty="0" smtClean="0">
                <a:latin typeface="Arial Narrow" panose="020B0606020202030204" pitchFamily="34" charset="0"/>
              </a:rPr>
              <a:t>    Technological</a:t>
            </a:r>
            <a:r>
              <a:rPr lang="en-US" sz="800" b="1" dirty="0" smtClean="0">
                <a:latin typeface="Arial Narrow" panose="020B0606020202030204" pitchFamily="34" charset="0"/>
              </a:rPr>
              <a:t>:</a:t>
            </a:r>
          </a:p>
          <a:p>
            <a:pPr marL="457200" indent="-457200"/>
            <a:endParaRPr lang="en-US" sz="800" b="1" dirty="0">
              <a:latin typeface="Arial Narrow" panose="020B0606020202030204" pitchFamily="34" charset="0"/>
            </a:endParaRPr>
          </a:p>
          <a:p>
            <a:pPr marL="457200" indent="-457200"/>
            <a:endParaRPr lang="en-US" sz="800" b="1" dirty="0" smtClean="0">
              <a:latin typeface="Arial Narrow" panose="020B0606020202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71344" y="313611"/>
            <a:ext cx="2432086" cy="218521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800" b="1" i="1" dirty="0" smtClean="0"/>
              <a:t>Strengths?</a:t>
            </a:r>
          </a:p>
          <a:p>
            <a:endParaRPr lang="en-US" sz="800" b="1" i="1" dirty="0" smtClean="0"/>
          </a:p>
          <a:p>
            <a:endParaRPr lang="en-US" sz="800" b="1" i="1" dirty="0"/>
          </a:p>
          <a:p>
            <a:endParaRPr lang="en-US" sz="800" b="1" i="1" dirty="0" smtClean="0"/>
          </a:p>
          <a:p>
            <a:r>
              <a:rPr lang="en-US" sz="800" b="1" i="1" dirty="0" smtClean="0"/>
              <a:t>Weaknesses?</a:t>
            </a:r>
          </a:p>
          <a:p>
            <a:endParaRPr lang="en-US" sz="800" b="1" i="1" dirty="0" smtClean="0"/>
          </a:p>
          <a:p>
            <a:endParaRPr lang="en-US" sz="800" b="1" i="1" dirty="0"/>
          </a:p>
          <a:p>
            <a:endParaRPr lang="en-US" sz="800" b="1" i="1" dirty="0" smtClean="0"/>
          </a:p>
          <a:p>
            <a:r>
              <a:rPr lang="en-US" sz="800" b="1" i="1" dirty="0" smtClean="0"/>
              <a:t>Opportunities?</a:t>
            </a:r>
          </a:p>
          <a:p>
            <a:endParaRPr lang="en-US" sz="800" b="1" i="1" dirty="0"/>
          </a:p>
          <a:p>
            <a:endParaRPr lang="en-US" sz="800" b="1" i="1" dirty="0" smtClean="0"/>
          </a:p>
          <a:p>
            <a:endParaRPr lang="en-US" sz="800" b="1" i="1" dirty="0" smtClean="0"/>
          </a:p>
          <a:p>
            <a:r>
              <a:rPr lang="en-US" sz="800" b="1" i="1" dirty="0" smtClean="0"/>
              <a:t>Threats?</a:t>
            </a:r>
          </a:p>
          <a:p>
            <a:endParaRPr lang="en-US" sz="800" b="1" i="1" dirty="0" smtClean="0"/>
          </a:p>
          <a:p>
            <a:endParaRPr lang="en-US" sz="800" b="1" dirty="0" smtClean="0"/>
          </a:p>
          <a:p>
            <a:endParaRPr lang="en-US" sz="800" b="1" dirty="0" smtClean="0"/>
          </a:p>
          <a:p>
            <a:endParaRPr lang="en-US" sz="800" dirty="0"/>
          </a:p>
        </p:txBody>
      </p:sp>
      <p:sp>
        <p:nvSpPr>
          <p:cNvPr id="20" name="TextBox 19"/>
          <p:cNvSpPr txBox="1"/>
          <p:nvPr/>
        </p:nvSpPr>
        <p:spPr>
          <a:xfrm>
            <a:off x="2374804" y="2448866"/>
            <a:ext cx="262358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800" b="1" dirty="0" smtClean="0"/>
          </a:p>
          <a:p>
            <a:endParaRPr lang="en-US" sz="800" b="1" dirty="0" smtClean="0"/>
          </a:p>
          <a:p>
            <a:endParaRPr lang="en-US" sz="800" b="1" dirty="0"/>
          </a:p>
          <a:p>
            <a:r>
              <a:rPr lang="en-US" sz="800" b="1" i="1" dirty="0" smtClean="0">
                <a:latin typeface="Arial Narrow" panose="020B0606020202030204" pitchFamily="34" charset="0"/>
              </a:rPr>
              <a:t>In a few words, summarize the gap between the current state of your area and the desired state. </a:t>
            </a:r>
            <a:r>
              <a:rPr lang="en-US" sz="800" b="1" dirty="0" smtClean="0">
                <a:solidFill>
                  <a:schemeClr val="accent1"/>
                </a:solidFill>
              </a:rPr>
              <a:t/>
            </a:r>
            <a:br>
              <a:rPr lang="en-US" sz="800" b="1" dirty="0" smtClean="0">
                <a:solidFill>
                  <a:schemeClr val="accent1"/>
                </a:solidFill>
              </a:rPr>
            </a:br>
            <a:endParaRPr lang="en-US" sz="1000" b="1" dirty="0" smtClean="0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en-US" sz="800" b="1" dirty="0" smtClean="0"/>
              <a:t>                         </a:t>
            </a:r>
            <a:endParaRPr lang="en-US" sz="800" b="1" dirty="0"/>
          </a:p>
        </p:txBody>
      </p:sp>
      <p:sp>
        <p:nvSpPr>
          <p:cNvPr id="60" name="Rectangle 59"/>
          <p:cNvSpPr/>
          <p:nvPr/>
        </p:nvSpPr>
        <p:spPr>
          <a:xfrm>
            <a:off x="4637559" y="71326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Step </a:t>
            </a:r>
            <a:r>
              <a:rPr lang="en-US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6 – Ideation (</a:t>
            </a:r>
            <a:r>
              <a:rPr lang="en-US" sz="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Ideas </a:t>
            </a:r>
            <a:r>
              <a:rPr lang="en-US" sz="9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to Close the </a:t>
            </a:r>
            <a:r>
              <a:rPr lang="en-US" sz="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Gap) </a:t>
            </a:r>
            <a:endParaRPr lang="en-US" sz="9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en-US" sz="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Drive </a:t>
            </a:r>
            <a:r>
              <a:rPr lang="en-US" sz="9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Higher Value for </a:t>
            </a:r>
            <a:r>
              <a:rPr lang="en-US" sz="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Stakeholders </a:t>
            </a:r>
            <a:endParaRPr lang="en-US" sz="9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en-US" sz="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More </a:t>
            </a:r>
            <a:r>
              <a:rPr lang="en-US" sz="9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Effective Use of </a:t>
            </a:r>
            <a:r>
              <a:rPr lang="en-US" sz="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Resources</a:t>
            </a:r>
            <a:endParaRPr lang="en-US" sz="9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124736" y="2862648"/>
            <a:ext cx="3888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u="sng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Round 1 </a:t>
            </a:r>
            <a:r>
              <a:rPr lang="en-US" sz="800" b="1" i="1" dirty="0" smtClean="0">
                <a:latin typeface="Arial Narrow" panose="020B0606020202030204" pitchFamily="34" charset="0"/>
              </a:rPr>
              <a:t>– </a:t>
            </a:r>
            <a:r>
              <a:rPr lang="en-US" sz="800" b="1" i="1" dirty="0" smtClean="0">
                <a:latin typeface="Arial Narrow" panose="020B0606020202030204" pitchFamily="34" charset="0"/>
              </a:rPr>
              <a:t>Assign</a:t>
            </a:r>
            <a:r>
              <a:rPr lang="en-US" sz="800" b="1" i="1" dirty="0" smtClean="0">
                <a:latin typeface="Arial Narrow" panose="020B0606020202030204" pitchFamily="34" charset="0"/>
              </a:rPr>
              <a:t> </a:t>
            </a:r>
            <a:r>
              <a:rPr lang="en-US" sz="800" b="1" i="1" dirty="0" smtClean="0">
                <a:latin typeface="Arial Narrow" panose="020B0606020202030204" pitchFamily="34" charset="0"/>
              </a:rPr>
              <a:t>a role (Dreamer, Realist, Critic, Revolutionary, Gate </a:t>
            </a:r>
            <a:r>
              <a:rPr lang="en-US" sz="800" b="1" i="1" dirty="0" smtClean="0">
                <a:latin typeface="Arial Narrow" panose="020B0606020202030204" pitchFamily="34" charset="0"/>
              </a:rPr>
              <a:t>Keeper</a:t>
            </a:r>
            <a:r>
              <a:rPr lang="en-US" sz="800" b="1" i="1" dirty="0" smtClean="0">
                <a:latin typeface="Arial Narrow" panose="020B0606020202030204" pitchFamily="34" charset="0"/>
              </a:rPr>
              <a:t> </a:t>
            </a:r>
            <a:r>
              <a:rPr lang="en-US" sz="800" b="1" i="1" dirty="0" smtClean="0">
                <a:latin typeface="Arial Narrow" panose="020B0606020202030204" pitchFamily="34" charset="0"/>
              </a:rPr>
              <a:t>to group members</a:t>
            </a:r>
            <a:r>
              <a:rPr lang="en-US" sz="800" b="1" i="1" dirty="0" smtClean="0">
                <a:latin typeface="Arial Narrow" panose="020B0606020202030204" pitchFamily="34" charset="0"/>
              </a:rPr>
              <a:t>.  </a:t>
            </a:r>
            <a:r>
              <a:rPr lang="en-US" sz="800" b="1" i="1" dirty="0" smtClean="0">
                <a:latin typeface="Arial Narrow" panose="020B0606020202030204" pitchFamily="34" charset="0"/>
              </a:rPr>
              <a:t>Discuss each idea through that perspective.  </a:t>
            </a:r>
          </a:p>
          <a:p>
            <a:endParaRPr lang="en-US" sz="800" b="1" i="1" u="sng" dirty="0">
              <a:latin typeface="Arial Narrow" panose="020B0606020202030204" pitchFamily="34" charset="0"/>
            </a:endParaRPr>
          </a:p>
          <a:p>
            <a:r>
              <a:rPr lang="en-US" sz="800" b="1" u="sng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Round 2 </a:t>
            </a:r>
            <a:r>
              <a:rPr lang="en-US" sz="800" b="1" i="1" dirty="0" smtClean="0">
                <a:latin typeface="Arial Narrow" panose="020B0606020202030204" pitchFamily="34" charset="0"/>
              </a:rPr>
              <a:t>- Define your major stakeholder groups and write each of them on a card.  Have each member of  the team draw a card and “role storm” (discuss each idea through the perspective of that stakeholder).  Are there stakeholder concerns to address? </a:t>
            </a:r>
            <a:endParaRPr lang="en-US" sz="800" b="1" i="1" dirty="0">
              <a:solidFill>
                <a:schemeClr val="accent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>
            <a:off x="2295290" y="3968429"/>
            <a:ext cx="6914269" cy="157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1319108" y="4054863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9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                                                                  Step 7 - Strategic Priorities</a:t>
            </a:r>
            <a:endParaRPr lang="en-US" sz="9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endParaRPr lang="en-US" sz="9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6497107" y="2631816"/>
            <a:ext cx="107593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Role Storming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603495" y="4251533"/>
            <a:ext cx="4327684" cy="243143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800" b="1" i="1" dirty="0" smtClean="0">
                <a:latin typeface="Arial Narrow" panose="020B0606020202030204" pitchFamily="34" charset="0"/>
              </a:rPr>
              <a:t>        What are your “critical few” strategies?  Number in priority  order.  </a:t>
            </a:r>
            <a:r>
              <a:rPr lang="en-US" sz="800" b="1" i="1" u="sng" dirty="0" smtClean="0">
                <a:latin typeface="Arial Narrow" panose="020B0606020202030204" pitchFamily="34" charset="0"/>
              </a:rPr>
              <a:t>Use back of chart if necessary</a:t>
            </a:r>
            <a:r>
              <a:rPr lang="en-US" sz="800" b="1" i="1" dirty="0" smtClean="0">
                <a:latin typeface="Arial Narrow" panose="020B0606020202030204" pitchFamily="34" charset="0"/>
              </a:rPr>
              <a:t>. </a:t>
            </a:r>
          </a:p>
          <a:p>
            <a:endParaRPr lang="en-US" sz="800" b="1" i="1" dirty="0">
              <a:latin typeface="Arial Narrow" panose="020B0606020202030204" pitchFamily="34" charset="0"/>
            </a:endParaRPr>
          </a:p>
          <a:p>
            <a:endParaRPr lang="en-US" sz="800" b="1" i="1" dirty="0" smtClean="0">
              <a:latin typeface="Arial Narrow" panose="020B0606020202030204" pitchFamily="34" charset="0"/>
            </a:endParaRPr>
          </a:p>
          <a:p>
            <a:endParaRPr lang="en-US" sz="800" b="1" i="1" dirty="0">
              <a:latin typeface="Arial Narrow" panose="020B0606020202030204" pitchFamily="34" charset="0"/>
            </a:endParaRPr>
          </a:p>
          <a:p>
            <a:endParaRPr lang="en-US" sz="800" b="1" i="1" dirty="0" smtClean="0">
              <a:latin typeface="Arial Narrow" panose="020B0606020202030204" pitchFamily="34" charset="0"/>
            </a:endParaRPr>
          </a:p>
          <a:p>
            <a:endParaRPr lang="en-US" sz="800" b="1" i="1" dirty="0">
              <a:latin typeface="Arial Narrow" panose="020B0606020202030204" pitchFamily="34" charset="0"/>
            </a:endParaRPr>
          </a:p>
          <a:p>
            <a:endParaRPr lang="en-US" sz="800" b="1" i="1" dirty="0" smtClean="0">
              <a:latin typeface="Arial Narrow" panose="020B0606020202030204" pitchFamily="34" charset="0"/>
            </a:endParaRPr>
          </a:p>
          <a:p>
            <a:endParaRPr lang="en-US" sz="800" b="1" i="1" dirty="0">
              <a:latin typeface="Arial Narrow" panose="020B0606020202030204" pitchFamily="34" charset="0"/>
            </a:endParaRPr>
          </a:p>
          <a:p>
            <a:endParaRPr lang="en-US" sz="800" b="1" i="1" dirty="0" smtClean="0">
              <a:latin typeface="Arial Narrow" panose="020B0606020202030204" pitchFamily="34" charset="0"/>
            </a:endParaRPr>
          </a:p>
          <a:p>
            <a:endParaRPr lang="en-US" sz="800" b="1" i="1" dirty="0">
              <a:latin typeface="Arial Narrow" panose="020B0606020202030204" pitchFamily="34" charset="0"/>
            </a:endParaRPr>
          </a:p>
          <a:p>
            <a:endParaRPr lang="en-US" sz="800" b="1" i="1" dirty="0" smtClean="0">
              <a:latin typeface="Arial Narrow" panose="020B0606020202030204" pitchFamily="34" charset="0"/>
            </a:endParaRPr>
          </a:p>
          <a:p>
            <a:endParaRPr lang="en-US" sz="800" b="1" i="1" dirty="0">
              <a:latin typeface="Arial Narrow" panose="020B0606020202030204" pitchFamily="34" charset="0"/>
            </a:endParaRPr>
          </a:p>
          <a:p>
            <a:endParaRPr lang="en-US" sz="800" b="1" i="1" dirty="0" smtClean="0">
              <a:latin typeface="Arial Narrow" panose="020B0606020202030204" pitchFamily="34" charset="0"/>
            </a:endParaRPr>
          </a:p>
          <a:p>
            <a:endParaRPr lang="en-US" sz="800" b="1" i="1" dirty="0">
              <a:latin typeface="Arial Narrow" panose="020B0606020202030204" pitchFamily="34" charset="0"/>
            </a:endParaRPr>
          </a:p>
          <a:p>
            <a:endParaRPr lang="en-US" sz="800" b="1" i="1" dirty="0" smtClean="0">
              <a:latin typeface="Arial Narrow" panose="020B0606020202030204" pitchFamily="34" charset="0"/>
            </a:endParaRPr>
          </a:p>
          <a:p>
            <a:endParaRPr lang="en-US" sz="800" b="1" i="1" dirty="0">
              <a:latin typeface="Arial Narrow" panose="020B0606020202030204" pitchFamily="34" charset="0"/>
            </a:endParaRPr>
          </a:p>
          <a:p>
            <a:endParaRPr lang="en-US" sz="800" b="1" i="1" dirty="0" smtClean="0">
              <a:latin typeface="Arial Narrow" panose="020B0606020202030204" pitchFamily="34" charset="0"/>
            </a:endParaRPr>
          </a:p>
          <a:p>
            <a:endParaRPr lang="en-US" sz="800" b="1" i="1" dirty="0">
              <a:latin typeface="Arial Narrow" panose="020B0606020202030204" pitchFamily="34" charset="0"/>
            </a:endParaRPr>
          </a:p>
          <a:p>
            <a:endParaRPr lang="en-US" sz="800" b="1" i="1" dirty="0">
              <a:latin typeface="Arial Narrow" panose="020B0606020202030204" pitchFamily="34" charset="0"/>
            </a:endParaRPr>
          </a:p>
        </p:txBody>
      </p:sp>
      <p:pic>
        <p:nvPicPr>
          <p:cNvPr id="96" name="Picture 3"/>
          <p:cNvPicPr>
            <a:picLocks noChangeAspect="1"/>
          </p:cNvPicPr>
          <p:nvPr/>
        </p:nvPicPr>
        <p:blipFill>
          <a:blip r:embed="rId9" cstate="print"/>
          <a:srcRect l="19064" t="-252" r="22311" b="6465"/>
          <a:stretch>
            <a:fillRect/>
          </a:stretch>
        </p:blipFill>
        <p:spPr bwMode="auto">
          <a:xfrm>
            <a:off x="2384385" y="4053595"/>
            <a:ext cx="431172" cy="73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" name="Picture 8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82633" y="1817225"/>
            <a:ext cx="1273215" cy="1045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 rot="397858">
            <a:off x="70836" y="-3376"/>
            <a:ext cx="879488" cy="728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4" name="TextBox 133"/>
          <p:cNvSpPr txBox="1"/>
          <p:nvPr/>
        </p:nvSpPr>
        <p:spPr>
          <a:xfrm>
            <a:off x="6294119" y="5080312"/>
            <a:ext cx="2849881" cy="16927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i="1" dirty="0" smtClean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pPr>
              <a:defRPr/>
            </a:pPr>
            <a:endParaRPr lang="en-US" i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pPr>
              <a:defRPr/>
            </a:pPr>
            <a:endParaRPr lang="en-US" i="1" dirty="0" smtClean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pPr>
              <a:defRPr/>
            </a:pPr>
            <a:endParaRPr lang="en-US" i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pPr>
              <a:defRPr/>
            </a:pPr>
            <a:endParaRPr lang="en-US" sz="800" i="1" dirty="0" smtClean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pPr>
              <a:defRPr/>
            </a:pPr>
            <a:endParaRPr lang="en-US" sz="800" i="1" dirty="0">
              <a:latin typeface="CordiaUPC" panose="020B0304020202020204" pitchFamily="34" charset="-34"/>
              <a:cs typeface="CordiaUPC" panose="020B0304020202020204" pitchFamily="34" charset="-34"/>
            </a:endParaRPr>
          </a:p>
          <a:p>
            <a:pPr algn="r">
              <a:defRPr/>
            </a:pPr>
            <a:r>
              <a:rPr lang="en-US" sz="800" i="1" dirty="0" smtClean="0">
                <a:latin typeface="CordiaUPC" panose="020B0304020202020204" pitchFamily="34" charset="-34"/>
                <a:cs typeface="CordiaUPC" panose="020B0304020202020204" pitchFamily="34" charset="-34"/>
              </a:rPr>
              <a:t>© </a:t>
            </a:r>
            <a:r>
              <a:rPr lang="en-US" sz="800" i="1" dirty="0">
                <a:latin typeface="CordiaUPC" panose="020B0304020202020204" pitchFamily="34" charset="-34"/>
                <a:cs typeface="CordiaUPC" panose="020B0304020202020204" pitchFamily="34" charset="-34"/>
              </a:rPr>
              <a:t>2015 </a:t>
            </a:r>
            <a:r>
              <a:rPr lang="en-US" sz="800" i="1" dirty="0" err="1">
                <a:latin typeface="CordiaUPC" panose="020B0304020202020204" pitchFamily="34" charset="-34"/>
                <a:cs typeface="CordiaUPC" panose="020B0304020202020204" pitchFamily="34" charset="-34"/>
              </a:rPr>
              <a:t>TriSource</a:t>
            </a:r>
            <a:r>
              <a:rPr lang="en-US" sz="800" i="1" dirty="0">
                <a:latin typeface="CordiaUPC" panose="020B0304020202020204" pitchFamily="34" charset="-34"/>
                <a:cs typeface="CordiaUPC" panose="020B0304020202020204" pitchFamily="34" charset="-34"/>
              </a:rPr>
              <a:t> Associates</a:t>
            </a:r>
          </a:p>
        </p:txBody>
      </p:sp>
      <p:pic>
        <p:nvPicPr>
          <p:cNvPr id="35" name="Picture 34" descr="idea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7974954" y="4803494"/>
            <a:ext cx="1169046" cy="960698"/>
          </a:xfrm>
          <a:prstGeom prst="rect">
            <a:avLst/>
          </a:prstGeom>
        </p:spPr>
      </p:pic>
      <p:sp>
        <p:nvSpPr>
          <p:cNvPr id="42" name="Sun 41"/>
          <p:cNvSpPr/>
          <p:nvPr/>
        </p:nvSpPr>
        <p:spPr>
          <a:xfrm>
            <a:off x="138896" y="3923817"/>
            <a:ext cx="324091" cy="41668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dirty="0" smtClean="0"/>
              <a:t>Current vs. Desired Grid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81125"/>
            <a:ext cx="8229600" cy="4525963"/>
          </a:xfrm>
        </p:spPr>
        <p:txBody>
          <a:bodyPr/>
          <a:lstStyle/>
          <a:p>
            <a:pPr eaLnBrk="1" fontAlgn="t" hangingPunct="1">
              <a:defRPr/>
            </a:pPr>
            <a:endParaRPr lang="en-US" dirty="0" smtClean="0"/>
          </a:p>
          <a:p>
            <a:pPr marL="0" indent="0" eaLnBrk="1" hangingPunct="1">
              <a:buFontTx/>
              <a:buNone/>
              <a:defRPr/>
            </a:pPr>
            <a:endParaRPr lang="en-US" dirty="0" smtClean="0"/>
          </a:p>
          <a:p>
            <a:pPr marL="0" indent="0" eaLnBrk="1" hangingPunct="1">
              <a:buFontTx/>
              <a:buNone/>
              <a:defRPr/>
            </a:pPr>
            <a:endParaRPr lang="en-US" dirty="0" smtClean="0"/>
          </a:p>
        </p:txBody>
      </p:sp>
      <p:sp>
        <p:nvSpPr>
          <p:cNvPr id="6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 bwMode="auto">
          <a:xfrm>
            <a:off x="762000" y="9334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  <a:defRPr/>
            </a:pPr>
            <a:endParaRPr lang="en-US" sz="1600" kern="0" dirty="0" smtClean="0">
              <a:latin typeface="+mj-lt"/>
            </a:endParaRPr>
          </a:p>
          <a:p>
            <a:pPr>
              <a:buFontTx/>
              <a:buNone/>
              <a:defRPr/>
            </a:pPr>
            <a:endParaRPr lang="en-US" sz="1600" kern="0" dirty="0" smtClean="0">
              <a:latin typeface="+mj-lt"/>
            </a:endParaRPr>
          </a:p>
          <a:p>
            <a:pPr>
              <a:buFontTx/>
              <a:buNone/>
              <a:defRPr/>
            </a:pPr>
            <a:r>
              <a:rPr lang="en-US" sz="1600" kern="0" dirty="0" smtClean="0">
                <a:latin typeface="+mj-lt"/>
              </a:rPr>
              <a:t>High</a:t>
            </a:r>
          </a:p>
          <a:p>
            <a:pPr>
              <a:buFontTx/>
              <a:buNone/>
              <a:defRPr/>
            </a:pPr>
            <a:endParaRPr lang="en-US" sz="1600" kern="0" dirty="0" smtClean="0">
              <a:latin typeface="+mj-lt"/>
            </a:endParaRPr>
          </a:p>
          <a:p>
            <a:pPr>
              <a:buFontTx/>
              <a:buNone/>
              <a:defRPr/>
            </a:pPr>
            <a:endParaRPr lang="en-US" sz="1600" kern="0" dirty="0" smtClean="0">
              <a:latin typeface="+mj-lt"/>
            </a:endParaRPr>
          </a:p>
          <a:p>
            <a:pPr>
              <a:buFontTx/>
              <a:buNone/>
              <a:defRPr/>
            </a:pPr>
            <a:endParaRPr lang="en-US" sz="1600" kern="0" dirty="0" smtClean="0">
              <a:latin typeface="+mj-lt"/>
            </a:endParaRPr>
          </a:p>
          <a:p>
            <a:pPr>
              <a:buFontTx/>
              <a:buNone/>
              <a:defRPr/>
            </a:pPr>
            <a:endParaRPr lang="en-US" sz="1600" kern="0" dirty="0" smtClean="0">
              <a:latin typeface="+mj-lt"/>
            </a:endParaRPr>
          </a:p>
          <a:p>
            <a:pPr>
              <a:buFontTx/>
              <a:buNone/>
              <a:defRPr/>
            </a:pPr>
            <a:endParaRPr lang="en-US" sz="1600" kern="0" dirty="0" smtClean="0">
              <a:latin typeface="+mj-lt"/>
            </a:endParaRPr>
          </a:p>
          <a:p>
            <a:pPr>
              <a:buFontTx/>
              <a:buNone/>
              <a:defRPr/>
            </a:pPr>
            <a:endParaRPr lang="en-US" sz="1600" kern="0" dirty="0" smtClean="0">
              <a:latin typeface="+mj-lt"/>
            </a:endParaRPr>
          </a:p>
          <a:p>
            <a:pPr>
              <a:buFontTx/>
              <a:buNone/>
              <a:defRPr/>
            </a:pPr>
            <a:endParaRPr lang="en-US" sz="1600" kern="0" dirty="0" smtClean="0">
              <a:latin typeface="+mj-lt"/>
            </a:endParaRPr>
          </a:p>
          <a:p>
            <a:pPr>
              <a:buFontTx/>
              <a:buNone/>
              <a:defRPr/>
            </a:pPr>
            <a:endParaRPr lang="en-US" sz="1600" kern="0" dirty="0" smtClean="0">
              <a:latin typeface="+mj-lt"/>
            </a:endParaRPr>
          </a:p>
          <a:p>
            <a:pPr>
              <a:buFontTx/>
              <a:buNone/>
              <a:defRPr/>
            </a:pPr>
            <a:endParaRPr lang="en-US" sz="1600" kern="0" dirty="0" smtClean="0">
              <a:latin typeface="+mj-lt"/>
            </a:endParaRPr>
          </a:p>
          <a:p>
            <a:pPr>
              <a:buFontTx/>
              <a:buNone/>
              <a:defRPr/>
            </a:pPr>
            <a:endParaRPr lang="en-US" sz="1600" kern="0" dirty="0" smtClean="0">
              <a:latin typeface="+mj-lt"/>
            </a:endParaRPr>
          </a:p>
          <a:p>
            <a:pPr>
              <a:buFontTx/>
              <a:buNone/>
              <a:defRPr/>
            </a:pPr>
            <a:endParaRPr lang="en-US" sz="1600" kern="0" dirty="0" smtClean="0">
              <a:latin typeface="+mj-lt"/>
            </a:endParaRPr>
          </a:p>
          <a:p>
            <a:pPr>
              <a:buFontTx/>
              <a:buNone/>
              <a:defRPr/>
            </a:pPr>
            <a:endParaRPr lang="en-US" sz="1600" kern="0" dirty="0" smtClean="0">
              <a:latin typeface="+mj-lt"/>
            </a:endParaRPr>
          </a:p>
          <a:p>
            <a:pPr>
              <a:buFontTx/>
              <a:buNone/>
              <a:defRPr/>
            </a:pPr>
            <a:endParaRPr lang="en-US" sz="1600" kern="0" dirty="0">
              <a:latin typeface="+mj-lt"/>
            </a:endParaRPr>
          </a:p>
          <a:p>
            <a:pPr>
              <a:buFontTx/>
              <a:buNone/>
              <a:defRPr/>
            </a:pPr>
            <a:r>
              <a:rPr lang="en-US" sz="1600" kern="0" dirty="0" smtClean="0">
                <a:latin typeface="+mj-lt"/>
              </a:rPr>
              <a:t>Low</a:t>
            </a:r>
            <a:endParaRPr lang="en-US" sz="1600" kern="0" dirty="0">
              <a:latin typeface="+mj-lt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458413" y="1551012"/>
          <a:ext cx="5891510" cy="4444677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589151"/>
                <a:gridCol w="589151"/>
                <a:gridCol w="589151"/>
                <a:gridCol w="589151"/>
                <a:gridCol w="589151"/>
                <a:gridCol w="589151"/>
                <a:gridCol w="589151"/>
                <a:gridCol w="589151"/>
                <a:gridCol w="589151"/>
                <a:gridCol w="589151"/>
              </a:tblGrid>
              <a:tr h="493853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</a:tr>
              <a:tr h="493853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</a:tr>
              <a:tr h="493853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</a:tr>
              <a:tr h="493853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</a:tr>
              <a:tr h="493853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</a:tr>
              <a:tr h="493853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</a:tr>
              <a:tr h="493853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</a:tr>
              <a:tr h="493853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</a:tr>
              <a:tr h="493853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4" marB="45714"/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389120" y="6184017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buNone/>
            </a:pPr>
            <a:r>
              <a:rPr lang="en-US" sz="1200" dirty="0" smtClean="0">
                <a:solidFill>
                  <a:schemeClr val="accent6"/>
                </a:solidFill>
              </a:rPr>
              <a:t>© 2014 </a:t>
            </a:r>
            <a:r>
              <a:rPr lang="en-US" sz="1200" dirty="0" err="1" smtClean="0">
                <a:solidFill>
                  <a:schemeClr val="accent6"/>
                </a:solidFill>
              </a:rPr>
              <a:t>TriSource</a:t>
            </a:r>
            <a:r>
              <a:rPr lang="en-US" sz="1200" dirty="0" smtClean="0">
                <a:solidFill>
                  <a:schemeClr val="accent6"/>
                </a:solidFill>
              </a:rPr>
              <a:t> Associates- All Rights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Spark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Eliminate</a:t>
            </a:r>
            <a:endParaRPr lang="en-US" dirty="0" smtClean="0"/>
          </a:p>
          <a:p>
            <a:r>
              <a:rPr lang="en-US" dirty="0" smtClean="0"/>
              <a:t>Separate</a:t>
            </a:r>
          </a:p>
          <a:p>
            <a:r>
              <a:rPr lang="en-US" dirty="0" smtClean="0"/>
              <a:t>Mechanize</a:t>
            </a:r>
          </a:p>
          <a:p>
            <a:r>
              <a:rPr lang="en-US" dirty="0" smtClean="0"/>
              <a:t>Reduce</a:t>
            </a:r>
          </a:p>
          <a:p>
            <a:r>
              <a:rPr lang="en-US" dirty="0" smtClean="0"/>
              <a:t>Computerize</a:t>
            </a:r>
          </a:p>
          <a:p>
            <a:r>
              <a:rPr lang="en-US" dirty="0" smtClean="0"/>
              <a:t>Create</a:t>
            </a:r>
          </a:p>
          <a:p>
            <a:r>
              <a:rPr lang="en-US" dirty="0" smtClean="0"/>
              <a:t>Automate</a:t>
            </a:r>
          </a:p>
          <a:p>
            <a:r>
              <a:rPr lang="en-US" dirty="0" smtClean="0"/>
              <a:t>Restructure</a:t>
            </a:r>
          </a:p>
          <a:p>
            <a:r>
              <a:rPr lang="en-US" dirty="0" smtClean="0"/>
              <a:t>Combine</a:t>
            </a:r>
          </a:p>
          <a:p>
            <a:r>
              <a:rPr lang="en-US" dirty="0" smtClean="0"/>
              <a:t>Replicate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Standardize</a:t>
            </a:r>
          </a:p>
          <a:p>
            <a:r>
              <a:rPr lang="en-US" dirty="0" smtClean="0"/>
              <a:t>Minimize</a:t>
            </a:r>
          </a:p>
          <a:p>
            <a:r>
              <a:rPr lang="en-US" dirty="0" smtClean="0"/>
              <a:t>Reengineer</a:t>
            </a:r>
          </a:p>
          <a:p>
            <a:r>
              <a:rPr lang="en-US" dirty="0" smtClean="0"/>
              <a:t>Expand</a:t>
            </a:r>
          </a:p>
          <a:p>
            <a:r>
              <a:rPr lang="en-US" dirty="0" smtClean="0"/>
              <a:t>Enhance</a:t>
            </a:r>
          </a:p>
          <a:p>
            <a:r>
              <a:rPr lang="en-US" dirty="0" smtClean="0"/>
              <a:t>Initiate</a:t>
            </a:r>
          </a:p>
          <a:p>
            <a:r>
              <a:rPr lang="en-US" dirty="0" smtClean="0"/>
              <a:t>Substitute</a:t>
            </a:r>
          </a:p>
          <a:p>
            <a:r>
              <a:rPr lang="en-US" dirty="0" smtClean="0"/>
              <a:t>Streamline</a:t>
            </a:r>
          </a:p>
          <a:p>
            <a:r>
              <a:rPr lang="en-US" dirty="0" smtClean="0"/>
              <a:t>Alleviate</a:t>
            </a:r>
          </a:p>
          <a:p>
            <a:r>
              <a:rPr lang="en-US" dirty="0" smtClean="0"/>
              <a:t>Outsource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CEDA-D845-496D-9A1E-66764D3550E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DI2006">
  <a:themeElements>
    <a:clrScheme name="LDI2006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DI2006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DI200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DI2006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DI2006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DI2006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DI2006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DI2006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DI2006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DI2006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DI2006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DI2006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DI2006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DI2006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11169</TotalTime>
  <Words>369</Words>
  <Application>Microsoft Office PowerPoint</Application>
  <PresentationFormat>On-screen Show (4:3)</PresentationFormat>
  <Paragraphs>156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LDI2006</vt:lpstr>
      <vt:lpstr>Office Theme</vt:lpstr>
      <vt:lpstr>Slide 1</vt:lpstr>
      <vt:lpstr>Current vs. Desired Grid</vt:lpstr>
      <vt:lpstr>Spark Words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Pamela Robertson</dc:creator>
  <cp:lastModifiedBy>TriSource Associates</cp:lastModifiedBy>
  <cp:revision>748</cp:revision>
  <cp:lastPrinted>2016-01-22T20:34:39Z</cp:lastPrinted>
  <dcterms:created xsi:type="dcterms:W3CDTF">2005-10-21T01:02:29Z</dcterms:created>
  <dcterms:modified xsi:type="dcterms:W3CDTF">2016-02-15T23:25:52Z</dcterms:modified>
</cp:coreProperties>
</file>