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notesMasterIdLst>
    <p:notesMasterId r:id="rId41"/>
  </p:notesMasterIdLst>
  <p:sldIdLst>
    <p:sldId id="256" r:id="rId3"/>
    <p:sldId id="258" r:id="rId4"/>
    <p:sldId id="354" r:id="rId5"/>
    <p:sldId id="359" r:id="rId6"/>
    <p:sldId id="347" r:id="rId7"/>
    <p:sldId id="358" r:id="rId8"/>
    <p:sldId id="355" r:id="rId9"/>
    <p:sldId id="350" r:id="rId10"/>
    <p:sldId id="352" r:id="rId11"/>
    <p:sldId id="353" r:id="rId12"/>
    <p:sldId id="348" r:id="rId13"/>
    <p:sldId id="349" r:id="rId14"/>
    <p:sldId id="351" r:id="rId15"/>
    <p:sldId id="357" r:id="rId16"/>
    <p:sldId id="360" r:id="rId17"/>
    <p:sldId id="356" r:id="rId18"/>
    <p:sldId id="345" r:id="rId19"/>
    <p:sldId id="346" r:id="rId20"/>
    <p:sldId id="340" r:id="rId21"/>
    <p:sldId id="293" r:id="rId22"/>
    <p:sldId id="341" r:id="rId23"/>
    <p:sldId id="290" r:id="rId24"/>
    <p:sldId id="339" r:id="rId25"/>
    <p:sldId id="300" r:id="rId26"/>
    <p:sldId id="260" r:id="rId27"/>
    <p:sldId id="294" r:id="rId28"/>
    <p:sldId id="343" r:id="rId29"/>
    <p:sldId id="301" r:id="rId30"/>
    <p:sldId id="342" r:id="rId31"/>
    <p:sldId id="286" r:id="rId32"/>
    <p:sldId id="302" r:id="rId33"/>
    <p:sldId id="265" r:id="rId34"/>
    <p:sldId id="297" r:id="rId35"/>
    <p:sldId id="298" r:id="rId36"/>
    <p:sldId id="344" r:id="rId37"/>
    <p:sldId id="285" r:id="rId38"/>
    <p:sldId id="326" r:id="rId39"/>
    <p:sldId id="327" r:id="rId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F1A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2" autoAdjust="0"/>
    <p:restoredTop sz="90012" autoAdjust="0"/>
  </p:normalViewPr>
  <p:slideViewPr>
    <p:cSldViewPr snapToGrid="0">
      <p:cViewPr varScale="1">
        <p:scale>
          <a:sx n="90" d="100"/>
          <a:sy n="90" d="100"/>
        </p:scale>
        <p:origin x="4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2D78B5-1967-4893-A3A5-22E7D81FCD10}" type="datetimeFigureOut">
              <a:rPr lang="en-US" smtClean="0"/>
              <a:t>2/4/2024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4796EFE-513F-4ACA-B610-CFDF0C7BC2B5}" type="slidenum">
              <a:rPr lang="en-US" smtClean="0"/>
              <a:t>‹#›</a:t>
            </a:fld>
            <a:endParaRPr lang="en-US" dirty="0"/>
          </a:p>
        </p:txBody>
      </p:sp>
    </p:spTree>
    <p:extLst>
      <p:ext uri="{BB962C8B-B14F-4D97-AF65-F5344CB8AC3E}">
        <p14:creationId xmlns:p14="http://schemas.microsoft.com/office/powerpoint/2010/main" val="170374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6EFE-513F-4ACA-B610-CFDF0C7BC2B5}" type="slidenum">
              <a:rPr lang="en-US" smtClean="0"/>
              <a:t>22</a:t>
            </a:fld>
            <a:endParaRPr lang="en-US" dirty="0"/>
          </a:p>
        </p:txBody>
      </p:sp>
    </p:spTree>
    <p:extLst>
      <p:ext uri="{BB962C8B-B14F-4D97-AF65-F5344CB8AC3E}">
        <p14:creationId xmlns:p14="http://schemas.microsoft.com/office/powerpoint/2010/main" val="331694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6EFE-513F-4ACA-B610-CFDF0C7BC2B5}" type="slidenum">
              <a:rPr lang="en-US" smtClean="0"/>
              <a:t>23</a:t>
            </a:fld>
            <a:endParaRPr lang="en-US" dirty="0"/>
          </a:p>
        </p:txBody>
      </p:sp>
    </p:spTree>
    <p:extLst>
      <p:ext uri="{BB962C8B-B14F-4D97-AF65-F5344CB8AC3E}">
        <p14:creationId xmlns:p14="http://schemas.microsoft.com/office/powerpoint/2010/main" val="19270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6EFE-513F-4ACA-B610-CFDF0C7BC2B5}" type="slidenum">
              <a:rPr lang="en-US" smtClean="0"/>
              <a:t>27</a:t>
            </a:fld>
            <a:endParaRPr lang="en-US" dirty="0"/>
          </a:p>
        </p:txBody>
      </p:sp>
    </p:spTree>
    <p:extLst>
      <p:ext uri="{BB962C8B-B14F-4D97-AF65-F5344CB8AC3E}">
        <p14:creationId xmlns:p14="http://schemas.microsoft.com/office/powerpoint/2010/main" val="375173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82FD2-F864-2E4E-ACF0-2DBC196A70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59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82FD2-F864-2E4E-ACF0-2DBC196A70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93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159009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202476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931218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5999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38896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197894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419387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1571584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4172709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2AF3450-104B-47D0-B01B-DC08566F9D2C}"/>
              </a:ext>
            </a:extLst>
          </p:cNvPr>
          <p:cNvSpPr>
            <a:spLocks noGrp="1"/>
          </p:cNvSpPr>
          <p:nvPr>
            <p:ph type="pic" sz="quarter" idx="10"/>
          </p:nvPr>
        </p:nvSpPr>
        <p:spPr>
          <a:xfrm>
            <a:off x="3686175" y="0"/>
            <a:ext cx="8505825" cy="6858000"/>
          </a:xfrm>
          <a:custGeom>
            <a:avLst/>
            <a:gdLst>
              <a:gd name="connsiteX0" fmla="*/ 1701752 w 8505825"/>
              <a:gd name="connsiteY0" fmla="*/ 0 h 6858000"/>
              <a:gd name="connsiteX1" fmla="*/ 8505825 w 8505825"/>
              <a:gd name="connsiteY1" fmla="*/ 0 h 6858000"/>
              <a:gd name="connsiteX2" fmla="*/ 8505825 w 8505825"/>
              <a:gd name="connsiteY2" fmla="*/ 6858000 h 6858000"/>
              <a:gd name="connsiteX3" fmla="*/ 0 w 8505825"/>
              <a:gd name="connsiteY3" fmla="*/ 6858000 h 6858000"/>
              <a:gd name="connsiteX4" fmla="*/ 0 w 8505825"/>
              <a:gd name="connsiteY4" fmla="*/ 68373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5825" h="6858000">
                <a:moveTo>
                  <a:pt x="1701752" y="0"/>
                </a:moveTo>
                <a:lnTo>
                  <a:pt x="8505825" y="0"/>
                </a:lnTo>
                <a:lnTo>
                  <a:pt x="8505825" y="6858000"/>
                </a:lnTo>
                <a:lnTo>
                  <a:pt x="0" y="6858000"/>
                </a:lnTo>
                <a:lnTo>
                  <a:pt x="0" y="6837396"/>
                </a:lnTo>
                <a:close/>
              </a:path>
            </a:pathLst>
          </a:custGeom>
        </p:spPr>
        <p:txBody>
          <a:bodyPr wrap="square" anchor="ctr">
            <a:noAutofit/>
          </a:bodyPr>
          <a:lstStyle>
            <a:lvl1pPr marL="0" indent="0" algn="ctr">
              <a:buNone/>
              <a:defRPr/>
            </a:lvl1pPr>
          </a:lstStyle>
          <a:p>
            <a:r>
              <a:rPr lang="en-US" dirty="0"/>
              <a:t>Click icon to add picture</a:t>
            </a:r>
          </a:p>
        </p:txBody>
      </p:sp>
      <p:cxnSp>
        <p:nvCxnSpPr>
          <p:cNvPr id="13" name="Straight Connector 12">
            <a:extLst>
              <a:ext uri="{FF2B5EF4-FFF2-40B4-BE49-F238E27FC236}">
                <a16:creationId xmlns:a16="http://schemas.microsoft.com/office/drawing/2014/main" id="{93C4921B-870F-DA4B-99FE-526B47FAF5FF}"/>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3C217E0E-2C1A-4D03-BC55-D7D6609B8121}"/>
              </a:ext>
            </a:extLst>
          </p:cNvPr>
          <p:cNvSpPr>
            <a:spLocks noGrp="1"/>
          </p:cNvSpPr>
          <p:nvPr>
            <p:ph type="title"/>
          </p:nvPr>
        </p:nvSpPr>
        <p:spPr>
          <a:xfrm>
            <a:off x="693683" y="879635"/>
            <a:ext cx="7659486" cy="1198178"/>
          </a:xfrm>
          <a:custGeom>
            <a:avLst/>
            <a:gdLst>
              <a:gd name="connsiteX0" fmla="*/ 0 w 7659486"/>
              <a:gd name="connsiteY0" fmla="*/ 0 h 1198178"/>
              <a:gd name="connsiteX1" fmla="*/ 7659486 w 7659486"/>
              <a:gd name="connsiteY1" fmla="*/ 0 h 1198178"/>
              <a:gd name="connsiteX2" fmla="*/ 7355455 w 7659486"/>
              <a:gd name="connsiteY2" fmla="*/ 1198178 h 1198178"/>
              <a:gd name="connsiteX3" fmla="*/ 0 w 7659486"/>
              <a:gd name="connsiteY3" fmla="*/ 1198178 h 1198178"/>
            </a:gdLst>
            <a:ahLst/>
            <a:cxnLst>
              <a:cxn ang="0">
                <a:pos x="connsiteX0" y="connsiteY0"/>
              </a:cxn>
              <a:cxn ang="0">
                <a:pos x="connsiteX1" y="connsiteY1"/>
              </a:cxn>
              <a:cxn ang="0">
                <a:pos x="connsiteX2" y="connsiteY2"/>
              </a:cxn>
              <a:cxn ang="0">
                <a:pos x="connsiteX3" y="connsiteY3"/>
              </a:cxn>
            </a:cxnLst>
            <a:rect l="l" t="t" r="r" b="b"/>
            <a:pathLst>
              <a:path w="7659486" h="1198178">
                <a:moveTo>
                  <a:pt x="0" y="0"/>
                </a:moveTo>
                <a:lnTo>
                  <a:pt x="7659486" y="0"/>
                </a:lnTo>
                <a:lnTo>
                  <a:pt x="7355455" y="1198178"/>
                </a:lnTo>
                <a:lnTo>
                  <a:pt x="0" y="1198178"/>
                </a:lnTo>
                <a:close/>
              </a:path>
            </a:pathLst>
          </a:custGeom>
          <a:solidFill>
            <a:schemeClr val="accent2"/>
          </a:solidFill>
        </p:spPr>
        <p:txBody>
          <a:bodyPr wrap="square" lIns="320040">
            <a:noAutofit/>
          </a:bodyPr>
          <a:lstStyle>
            <a:lvl1pPr>
              <a:defRPr sz="4000" cap="all" spc="300"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916016" y="2551819"/>
            <a:ext cx="2952599" cy="1781642"/>
          </a:xfrm>
        </p:spPr>
        <p:txBody>
          <a:bodyPr>
            <a:normAutofit/>
          </a:bodyPr>
          <a:lstStyle>
            <a:lvl1pPr marL="0" indent="0" algn="l">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1123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A6943C0-A7A3-4C4C-BEB2-9176DE863005}"/>
              </a:ext>
            </a:extLst>
          </p:cNvPr>
          <p:cNvSpPr>
            <a:spLocks noGrp="1"/>
          </p:cNvSpPr>
          <p:nvPr>
            <p:ph type="pic" sz="quarter" idx="13"/>
          </p:nvPr>
        </p:nvSpPr>
        <p:spPr>
          <a:xfrm>
            <a:off x="3681047" y="0"/>
            <a:ext cx="8510952" cy="6858000"/>
          </a:xfrm>
          <a:custGeom>
            <a:avLst/>
            <a:gdLst>
              <a:gd name="connsiteX0" fmla="*/ 1706880 w 8510952"/>
              <a:gd name="connsiteY0" fmla="*/ 0 h 6858000"/>
              <a:gd name="connsiteX1" fmla="*/ 8510952 w 8510952"/>
              <a:gd name="connsiteY1" fmla="*/ 0 h 6858000"/>
              <a:gd name="connsiteX2" fmla="*/ 8510952 w 8510952"/>
              <a:gd name="connsiteY2" fmla="*/ 6858000 h 6858000"/>
              <a:gd name="connsiteX3" fmla="*/ 0 w 8510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10952" h="6858000">
                <a:moveTo>
                  <a:pt x="1706880" y="0"/>
                </a:moveTo>
                <a:lnTo>
                  <a:pt x="8510952" y="0"/>
                </a:lnTo>
                <a:lnTo>
                  <a:pt x="8510952" y="6858000"/>
                </a:lnTo>
                <a:lnTo>
                  <a:pt x="0" y="6858000"/>
                </a:lnTo>
                <a:close/>
              </a:path>
            </a:pathLst>
          </a:custGeom>
        </p:spPr>
        <p:txBody>
          <a:bodyPr wrap="square" anchor="ctr">
            <a:noAutofit/>
          </a:bodyPr>
          <a:lstStyle>
            <a:lvl1pPr marL="0" indent="0" algn="ctr">
              <a:buNone/>
              <a:defRPr/>
            </a:lvl1pPr>
          </a:lstStyle>
          <a:p>
            <a:r>
              <a:rPr lang="en-US" dirty="0"/>
              <a:t>Click icon to add picture</a:t>
            </a:r>
          </a:p>
        </p:txBody>
      </p:sp>
      <p:cxnSp>
        <p:nvCxnSpPr>
          <p:cNvPr id="4" name="Straight Connector 3">
            <a:extLst>
              <a:ext uri="{FF2B5EF4-FFF2-40B4-BE49-F238E27FC236}">
                <a16:creationId xmlns:a16="http://schemas.microsoft.com/office/drawing/2014/main" id="{104F3C93-C085-8A47-9A2A-6AD3F3D69F4E}"/>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941283B3-F5BE-4FDF-829D-D1BE17F71653}"/>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320040"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916016" y="2551819"/>
            <a:ext cx="2952599" cy="3539265"/>
          </a:xfrm>
        </p:spPr>
        <p:txBody>
          <a:bodyPr>
            <a:normAutofit/>
          </a:bodyPr>
          <a:lstStyle>
            <a:lvl1pPr marL="0" indent="0" algn="l">
              <a:lnSpc>
                <a:spcPct val="100000"/>
              </a:lnSpc>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a:lstStyle>
            <a:lvl1pPr>
              <a:defRPr sz="1000"/>
            </a:lvl1pPr>
          </a:lstStyle>
          <a:p>
            <a:fld id="{95937ADF-F9E1-BA4B-9DD9-49C1B8F55FAB}" type="datetime1">
              <a:rPr lang="en-US" smtClean="0"/>
              <a:pPr/>
              <a:t>2/4/2024</a:t>
            </a:fld>
            <a:endParaRPr lang="en-US" dirty="0"/>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a:lstStyle>
            <a:lvl1pPr>
              <a:defRPr sz="1000">
                <a:solidFill>
                  <a:schemeClr val="bg1"/>
                </a:solidFill>
              </a:defRPr>
            </a:lvl1pPr>
          </a:lstStyle>
          <a:p>
            <a:r>
              <a:rPr lang="en-US" dirty="0"/>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a:lstStyle>
            <a:lvl1pPr>
              <a:defRPr sz="1000">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340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353027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D6AC9F3-6F32-409B-A3B1-EEF36BA06678}"/>
              </a:ext>
            </a:extLst>
          </p:cNvPr>
          <p:cNvSpPr>
            <a:spLocks noGrp="1"/>
          </p:cNvSpPr>
          <p:nvPr>
            <p:ph type="pic" sz="quarter" idx="13"/>
          </p:nvPr>
        </p:nvSpPr>
        <p:spPr>
          <a:xfrm>
            <a:off x="0" y="0"/>
            <a:ext cx="8534400" cy="6858000"/>
          </a:xfrm>
          <a:custGeom>
            <a:avLst/>
            <a:gdLst>
              <a:gd name="connsiteX0" fmla="*/ 0 w 8534400"/>
              <a:gd name="connsiteY0" fmla="*/ 0 h 6858000"/>
              <a:gd name="connsiteX1" fmla="*/ 6827520 w 8534400"/>
              <a:gd name="connsiteY1" fmla="*/ 0 h 6858000"/>
              <a:gd name="connsiteX2" fmla="*/ 7070048 w 8534400"/>
              <a:gd name="connsiteY2" fmla="*/ 974442 h 6858000"/>
              <a:gd name="connsiteX3" fmla="*/ 5680814 w 8534400"/>
              <a:gd name="connsiteY3" fmla="*/ 974442 h 6858000"/>
              <a:gd name="connsiteX4" fmla="*/ 5680814 w 8534400"/>
              <a:gd name="connsiteY4" fmla="*/ 5758652 h 6858000"/>
              <a:gd name="connsiteX5" fmla="*/ 8260785 w 8534400"/>
              <a:gd name="connsiteY5" fmla="*/ 5758652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070048" y="974442"/>
                </a:lnTo>
                <a:lnTo>
                  <a:pt x="5680814" y="974442"/>
                </a:lnTo>
                <a:lnTo>
                  <a:pt x="5680814" y="5758652"/>
                </a:lnTo>
                <a:lnTo>
                  <a:pt x="8260785" y="5758652"/>
                </a:lnTo>
                <a:lnTo>
                  <a:pt x="8534400" y="6858000"/>
                </a:lnTo>
                <a:lnTo>
                  <a:pt x="0" y="6858000"/>
                </a:lnTo>
                <a:close/>
              </a:path>
            </a:pathLst>
          </a:custGeom>
        </p:spPr>
        <p:txBody>
          <a:bodyPr wrap="square" anchor="ctr">
            <a:noAutofit/>
          </a:bodyPr>
          <a:lstStyle>
            <a:lvl1pPr marL="0" indent="0" algn="ctr">
              <a:buNone/>
              <a:defRPr/>
            </a:lvl1pPr>
          </a:lstStyle>
          <a:p>
            <a:r>
              <a:rPr lang="en-US" dirty="0"/>
              <a:t>Click icon to add picture</a:t>
            </a:r>
          </a:p>
        </p:txBody>
      </p:sp>
      <p:sp>
        <p:nvSpPr>
          <p:cNvPr id="20" name="Rectangle 19">
            <a:extLst>
              <a:ext uri="{FF2B5EF4-FFF2-40B4-BE49-F238E27FC236}">
                <a16:creationId xmlns:a16="http://schemas.microsoft.com/office/drawing/2014/main" id="{E26FF020-BB93-4C6C-B3ED-8326D424097A}"/>
              </a:ext>
            </a:extLst>
          </p:cNvPr>
          <p:cNvSpPr/>
          <p:nvPr userDrawn="1"/>
        </p:nvSpPr>
        <p:spPr>
          <a:xfrm>
            <a:off x="5680814" y="974442"/>
            <a:ext cx="5228191" cy="478421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942173C-2B01-804E-85FB-4D68140D4E1A}"/>
              </a:ext>
            </a:extLst>
          </p:cNvPr>
          <p:cNvSpPr>
            <a:spLocks noGrp="1"/>
          </p:cNvSpPr>
          <p:nvPr>
            <p:ph type="ctrTitle"/>
          </p:nvPr>
        </p:nvSpPr>
        <p:spPr>
          <a:xfrm>
            <a:off x="6096000" y="1106424"/>
            <a:ext cx="4446062" cy="916644"/>
          </a:xfrm>
        </p:spPr>
        <p:txBody>
          <a:bodyPr anchor="b">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6096000" y="2075245"/>
            <a:ext cx="4446062" cy="3295405"/>
          </a:xfrm>
        </p:spPr>
        <p:txBody>
          <a:bodyPr>
            <a:normAutofit/>
          </a:bodyPr>
          <a:lstStyle>
            <a:lvl1pPr marL="0" indent="0" algn="l">
              <a:lnSpc>
                <a:spcPct val="125000"/>
              </a:lnSpc>
              <a:buNone/>
              <a:defRPr sz="1800" spc="140" baseline="0">
                <a:solidFill>
                  <a:schemeClr val="bg1"/>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4" name="Straight Connector 3">
            <a:extLst>
              <a:ext uri="{FF2B5EF4-FFF2-40B4-BE49-F238E27FC236}">
                <a16:creationId xmlns:a16="http://schemas.microsoft.com/office/drawing/2014/main" id="{104F3C93-C085-8A47-9A2A-6AD3F3D69F4E}"/>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a:lstStyle>
            <a:lvl1pPr>
              <a:defRPr sz="1000">
                <a:solidFill>
                  <a:schemeClr val="bg1"/>
                </a:solidFill>
              </a:defRPr>
            </a:lvl1pPr>
          </a:lstStyle>
          <a:p>
            <a:fld id="{10B419B9-5288-FE4A-9F37-54AAEB8CA389}" type="datetime1">
              <a:rPr lang="en-US" smtClean="0"/>
              <a:pPr/>
              <a:t>2/4/2024</a:t>
            </a:fld>
            <a:endParaRPr lang="en-US" dirty="0"/>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a:lstStyle>
            <a:lvl1pPr>
              <a:defRPr sz="1000">
                <a:solidFill>
                  <a:schemeClr val="bg1"/>
                </a:solidFill>
              </a:defRPr>
            </a:lvl1pPr>
          </a:lstStyle>
          <a:p>
            <a:r>
              <a:rPr lang="en-US" dirty="0"/>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a:lstStyle>
            <a:lvl1pPr>
              <a:defRPr sz="1000">
                <a:solidFill>
                  <a:schemeClr val="tx2">
                    <a:lumMod val="60000"/>
                    <a:lumOff val="40000"/>
                  </a:schemeClr>
                </a:solidFill>
              </a:defRPr>
            </a:lvl1pPr>
          </a:lstStyle>
          <a:p>
            <a:fld id="{294A09A9-5501-47C1-A89A-A340965A2BE2}" type="slidenum">
              <a:rPr lang="en-US" smtClean="0"/>
              <a:pPr/>
              <a:t>‹#›</a:t>
            </a:fld>
            <a:endParaRPr lang="en-US" dirty="0"/>
          </a:p>
        </p:txBody>
      </p:sp>
      <p:sp>
        <p:nvSpPr>
          <p:cNvPr id="3" name="Rectangle 2">
            <a:extLst>
              <a:ext uri="{FF2B5EF4-FFF2-40B4-BE49-F238E27FC236}">
                <a16:creationId xmlns:a16="http://schemas.microsoft.com/office/drawing/2014/main" id="{7C00B690-D495-014F-8F60-C8152AD122A2}"/>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D3DB60-9D00-2B4C-A1B6-A76F20998922}"/>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B7F1F1-6439-8D45-8BCD-B68DB64CEDC1}"/>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B870777-57CE-7A40-BCBA-E189F67DF446}"/>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A332DFE-5DF9-9744-86D5-7CE052E088CE}"/>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7844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69568F-F17C-4C3C-9A6F-ED292B601115}"/>
              </a:ext>
            </a:extLst>
          </p:cNvPr>
          <p:cNvSpPr/>
          <p:nvPr userDrawn="1"/>
        </p:nvSpPr>
        <p:spPr>
          <a:xfrm>
            <a:off x="2043953" y="2205318"/>
            <a:ext cx="8104094" cy="2312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22459DEE-E152-47DA-8D52-C9681014BC8E}"/>
              </a:ext>
            </a:extLst>
          </p:cNvPr>
          <p:cNvSpPr>
            <a:spLocks noGrp="1"/>
          </p:cNvSpPr>
          <p:nvPr>
            <p:ph type="pic" sz="quarter" idx="10"/>
          </p:nvPr>
        </p:nvSpPr>
        <p:spPr>
          <a:xfrm>
            <a:off x="0" y="0"/>
            <a:ext cx="12192000" cy="6858000"/>
          </a:xfrm>
          <a:custGeom>
            <a:avLst/>
            <a:gdLst>
              <a:gd name="connsiteX0" fmla="*/ 2043953 w 12192000"/>
              <a:gd name="connsiteY0" fmla="*/ 2205318 h 6858000"/>
              <a:gd name="connsiteX1" fmla="*/ 2043953 w 12192000"/>
              <a:gd name="connsiteY1" fmla="*/ 4518212 h 6858000"/>
              <a:gd name="connsiteX2" fmla="*/ 10148047 w 12192000"/>
              <a:gd name="connsiteY2" fmla="*/ 4518212 h 6858000"/>
              <a:gd name="connsiteX3" fmla="*/ 10148047 w 12192000"/>
              <a:gd name="connsiteY3" fmla="*/ 220531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043953" y="2205318"/>
                </a:moveTo>
                <a:lnTo>
                  <a:pt x="2043953" y="4518212"/>
                </a:lnTo>
                <a:lnTo>
                  <a:pt x="10148047" y="4518212"/>
                </a:lnTo>
                <a:lnTo>
                  <a:pt x="10148047" y="2205318"/>
                </a:lnTo>
                <a:close/>
                <a:moveTo>
                  <a:pt x="0" y="0"/>
                </a:moveTo>
                <a:lnTo>
                  <a:pt x="12192000" y="0"/>
                </a:lnTo>
                <a:lnTo>
                  <a:pt x="12192000" y="6858000"/>
                </a:lnTo>
                <a:lnTo>
                  <a:pt x="0" y="6858000"/>
                </a:lnTo>
                <a:close/>
              </a:path>
            </a:pathLst>
          </a:custGeom>
        </p:spPr>
        <p:txBody>
          <a:bodyPr wrap="square">
            <a:noAutofit/>
          </a:bodyPr>
          <a:lstStyle/>
          <a:p>
            <a:r>
              <a:rPr lang="en-US" dirty="0"/>
              <a:t>Click icon to add picture</a:t>
            </a:r>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432050" y="2665037"/>
            <a:ext cx="7327900" cy="902916"/>
          </a:xfrm>
        </p:spPr>
        <p:txBody>
          <a:bodyPr anchor="ctr">
            <a:normAutofit/>
          </a:bodyPr>
          <a:lstStyle>
            <a:lvl1pPr algn="ctr">
              <a:defRPr sz="4000" spc="300">
                <a:solidFill>
                  <a:schemeClr val="bg1"/>
                </a:solidFill>
                <a:latin typeface="Bahnschrift" panose="020B05020402040202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3597462" y="3567953"/>
            <a:ext cx="4997076" cy="610066"/>
          </a:xfrm>
        </p:spPr>
        <p:txBody>
          <a:bodyPr>
            <a:normAutofit/>
          </a:bodyPr>
          <a:lstStyle>
            <a:lvl1pPr marL="0" indent="0" algn="ctr">
              <a:buNone/>
              <a:defRPr sz="2000" spc="300">
                <a:solidFill>
                  <a:schemeClr val="bg1"/>
                </a:solidFill>
                <a:latin typeface="Tw Cen MT" panose="020B06020201040206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4007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916016" y="983785"/>
            <a:ext cx="8447439" cy="1074828"/>
          </a:xfrm>
        </p:spPr>
        <p:txBody>
          <a:bodyPr>
            <a:normAutofit/>
          </a:bodyPr>
          <a:lstStyle>
            <a:lvl1pPr>
              <a:defRPr sz="4000" spc="300">
                <a:solidFill>
                  <a:schemeClr val="tx2"/>
                </a:solidFill>
                <a:latin typeface="Bahnschrift" panose="020B05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2/4/2024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sp>
        <p:nvSpPr>
          <p:cNvPr id="6" name="Rectangle 5">
            <a:extLst>
              <a:ext uri="{FF2B5EF4-FFF2-40B4-BE49-F238E27FC236}">
                <a16:creationId xmlns:a16="http://schemas.microsoft.com/office/drawing/2014/main" id="{A8582161-389A-C649-9A2B-A16F489BB170}"/>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F7AA420-2BBF-AF48-8EF7-EF3CC47451FA}"/>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0EDE653-D0BD-314F-B7B9-FD426A4C487F}"/>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C43E8D-A8CD-974D-B3E2-5B4500E55B0A}"/>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A540AC-3D9F-5A42-BE59-E7EC044230B4}"/>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18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2/4/2024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cxnSp>
        <p:nvCxnSpPr>
          <p:cNvPr id="11" name="Straight Connector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B329649E-3847-4CC6-A84D-56DE76BD193D}"/>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84E120DB-DDEC-4DDF-8FB4-5C52F8078B86}"/>
              </a:ext>
            </a:extLst>
          </p:cNvPr>
          <p:cNvSpPr>
            <a:spLocks noGrp="1"/>
          </p:cNvSpPr>
          <p:nvPr>
            <p:ph sz="quarter" idx="13"/>
          </p:nvPr>
        </p:nvSpPr>
        <p:spPr>
          <a:xfrm>
            <a:off x="693738" y="2705425"/>
            <a:ext cx="10745787" cy="327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6956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921764" y="2145265"/>
            <a:ext cx="8348472" cy="2363568"/>
          </a:xfrm>
          <a:noFill/>
        </p:spPr>
        <p:txBody>
          <a:bodyPr>
            <a:normAutofit/>
          </a:bodyPr>
          <a:lstStyle>
            <a:lvl1pPr algn="ctr">
              <a:defRPr sz="4000" spc="140" baseline="0">
                <a:solidFill>
                  <a:schemeClr val="tx2"/>
                </a:solidFill>
                <a:latin typeface="Tw Cen MT" panose="020B0602020104020603" pitchFamily="34" charset="77"/>
              </a:defRPr>
            </a:lvl1pPr>
          </a:lstStyle>
          <a:p>
            <a:r>
              <a:rPr lang="en-US" dirty="0"/>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2/4/2024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sp>
        <p:nvSpPr>
          <p:cNvPr id="12" name="Title 1">
            <a:extLst>
              <a:ext uri="{FF2B5EF4-FFF2-40B4-BE49-F238E27FC236}">
                <a16:creationId xmlns:a16="http://schemas.microsoft.com/office/drawing/2014/main" id="{0B51AFA9-C4C0-D44A-BE1A-30964CBCFE37}"/>
              </a:ext>
            </a:extLst>
          </p:cNvPr>
          <p:cNvSpPr txBox="1">
            <a:spLocks/>
          </p:cNvSpPr>
          <p:nvPr userDrawn="1"/>
        </p:nvSpPr>
        <p:spPr>
          <a:xfrm>
            <a:off x="970130" y="1879594"/>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r>
              <a:rPr lang="en-US" sz="16600" dirty="0">
                <a:solidFill>
                  <a:schemeClr val="accent3">
                    <a:lumMod val="75000"/>
                  </a:schemeClr>
                </a:solidFill>
              </a:rPr>
              <a:t>“</a:t>
            </a:r>
          </a:p>
        </p:txBody>
      </p:sp>
      <p:sp>
        <p:nvSpPr>
          <p:cNvPr id="13" name="Title 1">
            <a:extLst>
              <a:ext uri="{FF2B5EF4-FFF2-40B4-BE49-F238E27FC236}">
                <a16:creationId xmlns:a16="http://schemas.microsoft.com/office/drawing/2014/main" id="{2E169998-8E4C-AC45-9496-F3E1D40DD604}"/>
              </a:ext>
            </a:extLst>
          </p:cNvPr>
          <p:cNvSpPr txBox="1">
            <a:spLocks/>
          </p:cNvSpPr>
          <p:nvPr userDrawn="1"/>
        </p:nvSpPr>
        <p:spPr>
          <a:xfrm>
            <a:off x="10408852" y="4443180"/>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r>
              <a:rPr lang="en-US" sz="16600" dirty="0">
                <a:solidFill>
                  <a:schemeClr val="accent3">
                    <a:lumMod val="75000"/>
                  </a:schemeClr>
                </a:solidFill>
              </a:rPr>
              <a:t>”</a:t>
            </a:r>
          </a:p>
        </p:txBody>
      </p:sp>
      <p:sp>
        <p:nvSpPr>
          <p:cNvPr id="15" name="Text Placeholder 14">
            <a:extLst>
              <a:ext uri="{FF2B5EF4-FFF2-40B4-BE49-F238E27FC236}">
                <a16:creationId xmlns:a16="http://schemas.microsoft.com/office/drawing/2014/main" id="{F3F62FE2-8018-8846-A38A-108C9B02DF17}"/>
              </a:ext>
            </a:extLst>
          </p:cNvPr>
          <p:cNvSpPr>
            <a:spLocks noGrp="1"/>
          </p:cNvSpPr>
          <p:nvPr>
            <p:ph type="body" sz="quarter" idx="13"/>
          </p:nvPr>
        </p:nvSpPr>
        <p:spPr>
          <a:xfrm>
            <a:off x="6662738" y="4526051"/>
            <a:ext cx="3727450" cy="515938"/>
          </a:xfrm>
          <a:noFill/>
        </p:spPr>
        <p:txBody>
          <a:bodyPr>
            <a:noAutofit/>
          </a:bodyPr>
          <a:lstStyle>
            <a:lvl1pPr marL="0" indent="0" algn="r">
              <a:buNone/>
              <a:defRPr sz="2000" spc="140" baseline="0">
                <a:solidFill>
                  <a:schemeClr val="tx2"/>
                </a:solidFill>
                <a:latin typeface="Tw Cen MT" panose="020B0602020104020603" pitchFamily="34" charset="77"/>
              </a:defRPr>
            </a:lvl1pPr>
            <a:lvl2pPr marL="457200" indent="0" algn="r">
              <a:buNone/>
              <a:defRPr sz="1800">
                <a:solidFill>
                  <a:schemeClr val="tx2"/>
                </a:solidFill>
                <a:latin typeface="Tw Cen MT" panose="020B0602020104020603" pitchFamily="34" charset="77"/>
              </a:defRPr>
            </a:lvl2pPr>
            <a:lvl3pPr marL="914400" indent="0" algn="r">
              <a:buNone/>
              <a:defRPr sz="1600">
                <a:solidFill>
                  <a:schemeClr val="tx2"/>
                </a:solidFill>
                <a:latin typeface="Tw Cen MT" panose="020B0602020104020603" pitchFamily="34" charset="77"/>
              </a:defRPr>
            </a:lvl3pPr>
            <a:lvl4pPr marL="1371600" indent="0" algn="r">
              <a:buNone/>
              <a:defRPr sz="1400">
                <a:solidFill>
                  <a:schemeClr val="tx2"/>
                </a:solidFill>
                <a:latin typeface="Tw Cen MT" panose="020B0602020104020603" pitchFamily="34" charset="77"/>
              </a:defRPr>
            </a:lvl4pPr>
            <a:lvl5pPr marL="1828800" indent="0" algn="r">
              <a:buNone/>
              <a:defRPr sz="1400">
                <a:solidFill>
                  <a:schemeClr val="tx2"/>
                </a:solidFill>
                <a:latin typeface="Tw Cen MT" panose="020B0602020104020603" pitchFamily="34" charset="77"/>
              </a:defRPr>
            </a:lvl5pPr>
          </a:lstStyle>
          <a:p>
            <a:pPr lvl="0"/>
            <a:r>
              <a:rPr lang="en-US"/>
              <a:t>Click to edit Master text styles</a:t>
            </a:r>
          </a:p>
        </p:txBody>
      </p:sp>
    </p:spTree>
    <p:extLst>
      <p:ext uri="{BB962C8B-B14F-4D97-AF65-F5344CB8AC3E}">
        <p14:creationId xmlns:p14="http://schemas.microsoft.com/office/powerpoint/2010/main" val="3032810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et the Team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a:lstStyle/>
          <a:p>
            <a:r>
              <a:rPr lang="en-US" dirty="0"/>
              <a:t>Click icon to add picture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solidFill>
                  <a:schemeClr val="tx2"/>
                </a:solidFill>
              </a:defRPr>
            </a:lvl1pPr>
          </a:lstStyle>
          <a:p>
            <a:fld id="{A4486D74-B37B-F546-968B-4AC3E7616DD3}" type="datetime1">
              <a:rPr lang="en-US" smtClean="0"/>
              <a:pPr/>
              <a:t>2/4/2024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solidFill>
                  <a:schemeClr val="tx2"/>
                </a:solidFill>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solidFill>
                  <a:schemeClr val="tx2"/>
                </a:solidFill>
              </a:defRPr>
            </a:lvl1pPr>
          </a:lstStyle>
          <a:p>
            <a:fld id="{294A09A9-5501-47C1-A89A-A340965A2BE2}" type="slidenum">
              <a:rPr lang="en-US" smtClean="0"/>
              <a:pPr/>
              <a:t>‹#›</a:t>
            </a:fld>
            <a:endParaRPr lang="en-US" dirty="0"/>
          </a:p>
        </p:txBody>
      </p:sp>
      <p:sp>
        <p:nvSpPr>
          <p:cNvPr id="17" name="Picture Placeholder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405063"/>
            <a:ext cx="946150" cy="944562"/>
          </a:xfrm>
        </p:spPr>
        <p:txBody>
          <a:bodyPr anchor="ctr">
            <a:normAutofit/>
          </a:bodyPr>
          <a:lstStyle>
            <a:lvl1pPr marL="0" indent="0" algn="ctr">
              <a:buNone/>
              <a:defRPr sz="1400"/>
            </a:lvl1pPr>
          </a:lstStyle>
          <a:p>
            <a:r>
              <a:rPr lang="en-US" dirty="0"/>
              <a:t>Click icon to add picture</a:t>
            </a:r>
          </a:p>
        </p:txBody>
      </p:sp>
      <p:sp>
        <p:nvSpPr>
          <p:cNvPr id="19" name="Text Placeholder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2200773" y="2498043"/>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0" name="Text Placeholder 18">
            <a:extLst>
              <a:ext uri="{FF2B5EF4-FFF2-40B4-BE49-F238E27FC236}">
                <a16:creationId xmlns:a16="http://schemas.microsoft.com/office/drawing/2014/main" id="{3970178A-7D91-5F40-B3BD-58988D1D235B}"/>
              </a:ext>
            </a:extLst>
          </p:cNvPr>
          <p:cNvSpPr>
            <a:spLocks noGrp="1"/>
          </p:cNvSpPr>
          <p:nvPr>
            <p:ph type="body" sz="quarter" idx="16"/>
          </p:nvPr>
        </p:nvSpPr>
        <p:spPr>
          <a:xfrm>
            <a:off x="2200773" y="2922586"/>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1" name="Picture Placeholder 16">
            <a:extLst>
              <a:ext uri="{FF2B5EF4-FFF2-40B4-BE49-F238E27FC236}">
                <a16:creationId xmlns:a16="http://schemas.microsoft.com/office/drawing/2014/main" id="{6D61AF1F-6298-744E-B9E2-999EED4A1EC8}"/>
              </a:ext>
            </a:extLst>
          </p:cNvPr>
          <p:cNvSpPr>
            <a:spLocks noGrp="1"/>
          </p:cNvSpPr>
          <p:nvPr>
            <p:ph type="pic" sz="quarter" idx="17"/>
          </p:nvPr>
        </p:nvSpPr>
        <p:spPr>
          <a:xfrm>
            <a:off x="1038044" y="4021592"/>
            <a:ext cx="946150" cy="944562"/>
          </a:xfrm>
        </p:spPr>
        <p:txBody>
          <a:bodyPr anchor="ctr">
            <a:normAutofit/>
          </a:bodyPr>
          <a:lstStyle>
            <a:lvl1pPr marL="0" indent="0" algn="ctr">
              <a:buNone/>
              <a:defRPr sz="1400"/>
            </a:lvl1pPr>
          </a:lstStyle>
          <a:p>
            <a:r>
              <a:rPr lang="en-US" dirty="0"/>
              <a:t>Click icon to add picture</a:t>
            </a:r>
          </a:p>
        </p:txBody>
      </p:sp>
      <p:sp>
        <p:nvSpPr>
          <p:cNvPr id="22" name="Text Placeholder 18">
            <a:extLst>
              <a:ext uri="{FF2B5EF4-FFF2-40B4-BE49-F238E27FC236}">
                <a16:creationId xmlns:a16="http://schemas.microsoft.com/office/drawing/2014/main" id="{B409E4EC-6771-344F-AC49-F0493C4E505B}"/>
              </a:ext>
            </a:extLst>
          </p:cNvPr>
          <p:cNvSpPr>
            <a:spLocks noGrp="1"/>
          </p:cNvSpPr>
          <p:nvPr>
            <p:ph type="body" sz="quarter" idx="18" hasCustomPrompt="1"/>
          </p:nvPr>
        </p:nvSpPr>
        <p:spPr>
          <a:xfrm>
            <a:off x="2200773" y="4114572"/>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3" name="Text Placeholder 18">
            <a:extLst>
              <a:ext uri="{FF2B5EF4-FFF2-40B4-BE49-F238E27FC236}">
                <a16:creationId xmlns:a16="http://schemas.microsoft.com/office/drawing/2014/main" id="{22E21560-0E2C-7E48-882F-77B02B0CE34D}"/>
              </a:ext>
            </a:extLst>
          </p:cNvPr>
          <p:cNvSpPr>
            <a:spLocks noGrp="1"/>
          </p:cNvSpPr>
          <p:nvPr>
            <p:ph type="body" sz="quarter" idx="19"/>
          </p:nvPr>
        </p:nvSpPr>
        <p:spPr>
          <a:xfrm>
            <a:off x="2200773" y="4539115"/>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0" name="Picture Placeholder 16">
            <a:extLst>
              <a:ext uri="{FF2B5EF4-FFF2-40B4-BE49-F238E27FC236}">
                <a16:creationId xmlns:a16="http://schemas.microsoft.com/office/drawing/2014/main" id="{E38C0995-936E-464D-86FA-9C8847D9C4DB}"/>
              </a:ext>
            </a:extLst>
          </p:cNvPr>
          <p:cNvSpPr>
            <a:spLocks noGrp="1"/>
          </p:cNvSpPr>
          <p:nvPr>
            <p:ph type="pic" sz="quarter" idx="20"/>
          </p:nvPr>
        </p:nvSpPr>
        <p:spPr>
          <a:xfrm>
            <a:off x="5710265" y="2405063"/>
            <a:ext cx="946150" cy="944562"/>
          </a:xfrm>
        </p:spPr>
        <p:txBody>
          <a:bodyPr anchor="ctr">
            <a:normAutofit/>
          </a:bodyPr>
          <a:lstStyle>
            <a:lvl1pPr marL="0" indent="0" algn="ctr">
              <a:buNone/>
              <a:defRPr sz="1400"/>
            </a:lvl1pPr>
          </a:lstStyle>
          <a:p>
            <a:r>
              <a:rPr lang="en-US" dirty="0"/>
              <a:t>Click icon to add picture</a:t>
            </a:r>
          </a:p>
        </p:txBody>
      </p:sp>
      <p:sp>
        <p:nvSpPr>
          <p:cNvPr id="31" name="Text Placeholder 18">
            <a:extLst>
              <a:ext uri="{FF2B5EF4-FFF2-40B4-BE49-F238E27FC236}">
                <a16:creationId xmlns:a16="http://schemas.microsoft.com/office/drawing/2014/main" id="{00F264F2-A8BF-BF4E-82E5-457A75FF385D}"/>
              </a:ext>
            </a:extLst>
          </p:cNvPr>
          <p:cNvSpPr>
            <a:spLocks noGrp="1"/>
          </p:cNvSpPr>
          <p:nvPr>
            <p:ph type="body" sz="quarter" idx="21" hasCustomPrompt="1"/>
          </p:nvPr>
        </p:nvSpPr>
        <p:spPr>
          <a:xfrm>
            <a:off x="6872994" y="2498043"/>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32" name="Text Placeholder 18">
            <a:extLst>
              <a:ext uri="{FF2B5EF4-FFF2-40B4-BE49-F238E27FC236}">
                <a16:creationId xmlns:a16="http://schemas.microsoft.com/office/drawing/2014/main" id="{C969F956-9E58-0C47-8A73-BA9372304267}"/>
              </a:ext>
            </a:extLst>
          </p:cNvPr>
          <p:cNvSpPr>
            <a:spLocks noGrp="1"/>
          </p:cNvSpPr>
          <p:nvPr>
            <p:ph type="body" sz="quarter" idx="22"/>
          </p:nvPr>
        </p:nvSpPr>
        <p:spPr>
          <a:xfrm>
            <a:off x="6872994" y="2922586"/>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3" name="Picture Placeholder 16">
            <a:extLst>
              <a:ext uri="{FF2B5EF4-FFF2-40B4-BE49-F238E27FC236}">
                <a16:creationId xmlns:a16="http://schemas.microsoft.com/office/drawing/2014/main" id="{3A0B62B7-7680-5D4B-BC6D-4FFA49561510}"/>
              </a:ext>
            </a:extLst>
          </p:cNvPr>
          <p:cNvSpPr>
            <a:spLocks noGrp="1"/>
          </p:cNvSpPr>
          <p:nvPr>
            <p:ph type="pic" sz="quarter" idx="23"/>
          </p:nvPr>
        </p:nvSpPr>
        <p:spPr>
          <a:xfrm>
            <a:off x="5710265" y="4021592"/>
            <a:ext cx="946150" cy="944562"/>
          </a:xfrm>
        </p:spPr>
        <p:txBody>
          <a:bodyPr anchor="ctr">
            <a:normAutofit/>
          </a:bodyPr>
          <a:lstStyle>
            <a:lvl1pPr marL="0" indent="0" algn="ctr">
              <a:buNone/>
              <a:defRPr sz="1400"/>
            </a:lvl1pPr>
          </a:lstStyle>
          <a:p>
            <a:r>
              <a:rPr lang="en-US" dirty="0"/>
              <a:t>Click icon to add picture</a:t>
            </a:r>
          </a:p>
        </p:txBody>
      </p:sp>
      <p:sp>
        <p:nvSpPr>
          <p:cNvPr id="34" name="Text Placeholder 18">
            <a:extLst>
              <a:ext uri="{FF2B5EF4-FFF2-40B4-BE49-F238E27FC236}">
                <a16:creationId xmlns:a16="http://schemas.microsoft.com/office/drawing/2014/main" id="{6C664169-B5AF-FB46-AA38-C9DDC1EB8F74}"/>
              </a:ext>
            </a:extLst>
          </p:cNvPr>
          <p:cNvSpPr>
            <a:spLocks noGrp="1"/>
          </p:cNvSpPr>
          <p:nvPr>
            <p:ph type="body" sz="quarter" idx="24" hasCustomPrompt="1"/>
          </p:nvPr>
        </p:nvSpPr>
        <p:spPr>
          <a:xfrm>
            <a:off x="6872994" y="4114572"/>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35" name="Text Placeholder 18">
            <a:extLst>
              <a:ext uri="{FF2B5EF4-FFF2-40B4-BE49-F238E27FC236}">
                <a16:creationId xmlns:a16="http://schemas.microsoft.com/office/drawing/2014/main" id="{EB349D7E-9425-EA4B-906F-145652D00795}"/>
              </a:ext>
            </a:extLst>
          </p:cNvPr>
          <p:cNvSpPr>
            <a:spLocks noGrp="1"/>
          </p:cNvSpPr>
          <p:nvPr>
            <p:ph type="body" sz="quarter" idx="25"/>
          </p:nvPr>
        </p:nvSpPr>
        <p:spPr>
          <a:xfrm>
            <a:off x="6872994" y="4539115"/>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6" name="Title 1">
            <a:extLst>
              <a:ext uri="{FF2B5EF4-FFF2-40B4-BE49-F238E27FC236}">
                <a16:creationId xmlns:a16="http://schemas.microsoft.com/office/drawing/2014/main" id="{E6971742-A7E0-0D4A-AE6E-496FB9EC1BF1}"/>
              </a:ext>
            </a:extLst>
          </p:cNvPr>
          <p:cNvSpPr>
            <a:spLocks noGrp="1"/>
          </p:cNvSpPr>
          <p:nvPr>
            <p:ph type="ctrTitle"/>
          </p:nvPr>
        </p:nvSpPr>
        <p:spPr>
          <a:xfrm>
            <a:off x="916017" y="978408"/>
            <a:ext cx="8357616" cy="1088136"/>
          </a:xfrm>
        </p:spPr>
        <p:txBody>
          <a:bodyPr anchor="ctr">
            <a:norm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01841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et the Team 8">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a:lstStyle/>
          <a:p>
            <a:r>
              <a:rPr lang="en-US" dirty="0"/>
              <a:t>Click icon to add picture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solidFill>
                  <a:schemeClr val="tx2"/>
                </a:solidFill>
              </a:defRPr>
            </a:lvl1pPr>
          </a:lstStyle>
          <a:p>
            <a:fld id="{A4486D74-B37B-F546-968B-4AC3E7616DD3}" type="datetime1">
              <a:rPr lang="en-US" smtClean="0"/>
              <a:pPr/>
              <a:t>2/4/2024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solidFill>
                  <a:schemeClr val="tx2"/>
                </a:solidFill>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solidFill>
                  <a:schemeClr val="tx2"/>
                </a:solidFill>
              </a:defRPr>
            </a:lvl1pPr>
          </a:lstStyle>
          <a:p>
            <a:fld id="{294A09A9-5501-47C1-A89A-A340965A2BE2}" type="slidenum">
              <a:rPr lang="en-US" smtClean="0"/>
              <a:pPr/>
              <a:t>‹#›</a:t>
            </a:fld>
            <a:endParaRPr lang="en-US" dirty="0"/>
          </a:p>
        </p:txBody>
      </p:sp>
      <p:sp>
        <p:nvSpPr>
          <p:cNvPr id="17" name="Picture Placeholder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159159"/>
            <a:ext cx="923886" cy="922335"/>
          </a:xfrm>
        </p:spPr>
        <p:txBody>
          <a:bodyPr>
            <a:noAutofit/>
          </a:bodyPr>
          <a:lstStyle/>
          <a:p>
            <a:r>
              <a:rPr lang="en-US" dirty="0"/>
              <a:t>Click icon to add picture</a:t>
            </a:r>
          </a:p>
        </p:txBody>
      </p:sp>
      <p:sp>
        <p:nvSpPr>
          <p:cNvPr id="19" name="Text Placeholder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1038044"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20" name="Text Placeholder 18">
            <a:extLst>
              <a:ext uri="{FF2B5EF4-FFF2-40B4-BE49-F238E27FC236}">
                <a16:creationId xmlns:a16="http://schemas.microsoft.com/office/drawing/2014/main" id="{3970178A-7D91-5F40-B3BD-58988D1D235B}"/>
              </a:ext>
            </a:extLst>
          </p:cNvPr>
          <p:cNvSpPr>
            <a:spLocks noGrp="1"/>
          </p:cNvSpPr>
          <p:nvPr>
            <p:ph type="body" sz="quarter" idx="16"/>
          </p:nvPr>
        </p:nvSpPr>
        <p:spPr>
          <a:xfrm>
            <a:off x="1038044"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4" name="Picture Placeholder 16">
            <a:extLst>
              <a:ext uri="{FF2B5EF4-FFF2-40B4-BE49-F238E27FC236}">
                <a16:creationId xmlns:a16="http://schemas.microsoft.com/office/drawing/2014/main" id="{6A88DE59-CC76-784E-91CC-86A873E12BB0}"/>
              </a:ext>
            </a:extLst>
          </p:cNvPr>
          <p:cNvSpPr>
            <a:spLocks noGrp="1"/>
          </p:cNvSpPr>
          <p:nvPr>
            <p:ph type="pic" sz="quarter" idx="17"/>
          </p:nvPr>
        </p:nvSpPr>
        <p:spPr>
          <a:xfrm>
            <a:off x="3719251" y="2159159"/>
            <a:ext cx="923886" cy="922335"/>
          </a:xfrm>
        </p:spPr>
        <p:txBody>
          <a:bodyPr>
            <a:noAutofit/>
          </a:bodyPr>
          <a:lstStyle/>
          <a:p>
            <a:r>
              <a:rPr lang="en-US" dirty="0"/>
              <a:t>Click icon to add picture</a:t>
            </a:r>
          </a:p>
        </p:txBody>
      </p:sp>
      <p:sp>
        <p:nvSpPr>
          <p:cNvPr id="25" name="Text Placeholder 18">
            <a:extLst>
              <a:ext uri="{FF2B5EF4-FFF2-40B4-BE49-F238E27FC236}">
                <a16:creationId xmlns:a16="http://schemas.microsoft.com/office/drawing/2014/main" id="{EC7436AA-C631-914A-893C-01BFCB514469}"/>
              </a:ext>
            </a:extLst>
          </p:cNvPr>
          <p:cNvSpPr>
            <a:spLocks noGrp="1"/>
          </p:cNvSpPr>
          <p:nvPr>
            <p:ph type="body" sz="quarter" idx="18" hasCustomPrompt="1"/>
          </p:nvPr>
        </p:nvSpPr>
        <p:spPr>
          <a:xfrm>
            <a:off x="3719251"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26" name="Text Placeholder 18">
            <a:extLst>
              <a:ext uri="{FF2B5EF4-FFF2-40B4-BE49-F238E27FC236}">
                <a16:creationId xmlns:a16="http://schemas.microsoft.com/office/drawing/2014/main" id="{7D3267A9-41C6-6D41-B94A-AF3A0B8D3CC2}"/>
              </a:ext>
            </a:extLst>
          </p:cNvPr>
          <p:cNvSpPr>
            <a:spLocks noGrp="1"/>
          </p:cNvSpPr>
          <p:nvPr>
            <p:ph type="body" sz="quarter" idx="19"/>
          </p:nvPr>
        </p:nvSpPr>
        <p:spPr>
          <a:xfrm>
            <a:off x="3719251"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7" name="Picture Placeholder 16">
            <a:extLst>
              <a:ext uri="{FF2B5EF4-FFF2-40B4-BE49-F238E27FC236}">
                <a16:creationId xmlns:a16="http://schemas.microsoft.com/office/drawing/2014/main" id="{0CA14719-28D1-1245-82ED-C30AEA3FF510}"/>
              </a:ext>
            </a:extLst>
          </p:cNvPr>
          <p:cNvSpPr>
            <a:spLocks noGrp="1"/>
          </p:cNvSpPr>
          <p:nvPr>
            <p:ph type="pic" sz="quarter" idx="20"/>
          </p:nvPr>
        </p:nvSpPr>
        <p:spPr>
          <a:xfrm>
            <a:off x="6415955" y="2159159"/>
            <a:ext cx="923886" cy="922335"/>
          </a:xfrm>
        </p:spPr>
        <p:txBody>
          <a:bodyPr>
            <a:noAutofit/>
          </a:bodyPr>
          <a:lstStyle/>
          <a:p>
            <a:r>
              <a:rPr lang="en-US" dirty="0"/>
              <a:t>Click icon to add picture</a:t>
            </a:r>
          </a:p>
        </p:txBody>
      </p:sp>
      <p:sp>
        <p:nvSpPr>
          <p:cNvPr id="28" name="Text Placeholder 18">
            <a:extLst>
              <a:ext uri="{FF2B5EF4-FFF2-40B4-BE49-F238E27FC236}">
                <a16:creationId xmlns:a16="http://schemas.microsoft.com/office/drawing/2014/main" id="{A0F20BEC-0D1F-424C-A708-3CD1B159CB9D}"/>
              </a:ext>
            </a:extLst>
          </p:cNvPr>
          <p:cNvSpPr>
            <a:spLocks noGrp="1"/>
          </p:cNvSpPr>
          <p:nvPr>
            <p:ph type="body" sz="quarter" idx="21" hasCustomPrompt="1"/>
          </p:nvPr>
        </p:nvSpPr>
        <p:spPr>
          <a:xfrm>
            <a:off x="6415955"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29" name="Text Placeholder 18">
            <a:extLst>
              <a:ext uri="{FF2B5EF4-FFF2-40B4-BE49-F238E27FC236}">
                <a16:creationId xmlns:a16="http://schemas.microsoft.com/office/drawing/2014/main" id="{1AF30013-E0ED-7F43-83DA-D58BF2C564E5}"/>
              </a:ext>
            </a:extLst>
          </p:cNvPr>
          <p:cNvSpPr>
            <a:spLocks noGrp="1"/>
          </p:cNvSpPr>
          <p:nvPr>
            <p:ph type="body" sz="quarter" idx="22"/>
          </p:nvPr>
        </p:nvSpPr>
        <p:spPr>
          <a:xfrm>
            <a:off x="6415955"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6" name="Picture Placeholder 16">
            <a:extLst>
              <a:ext uri="{FF2B5EF4-FFF2-40B4-BE49-F238E27FC236}">
                <a16:creationId xmlns:a16="http://schemas.microsoft.com/office/drawing/2014/main" id="{6F279F35-215F-8247-9F1E-B98FCFCBDCD3}"/>
              </a:ext>
            </a:extLst>
          </p:cNvPr>
          <p:cNvSpPr>
            <a:spLocks noGrp="1"/>
          </p:cNvSpPr>
          <p:nvPr>
            <p:ph type="pic" sz="quarter" idx="23"/>
          </p:nvPr>
        </p:nvSpPr>
        <p:spPr>
          <a:xfrm>
            <a:off x="9097162" y="2159159"/>
            <a:ext cx="923886" cy="922335"/>
          </a:xfrm>
        </p:spPr>
        <p:txBody>
          <a:bodyPr>
            <a:noAutofit/>
          </a:bodyPr>
          <a:lstStyle/>
          <a:p>
            <a:r>
              <a:rPr lang="en-US" dirty="0"/>
              <a:t>Click icon to add picture</a:t>
            </a:r>
          </a:p>
        </p:txBody>
      </p:sp>
      <p:sp>
        <p:nvSpPr>
          <p:cNvPr id="37" name="Text Placeholder 18">
            <a:extLst>
              <a:ext uri="{FF2B5EF4-FFF2-40B4-BE49-F238E27FC236}">
                <a16:creationId xmlns:a16="http://schemas.microsoft.com/office/drawing/2014/main" id="{A61B963F-0880-1E47-A659-7FC76D4D9D59}"/>
              </a:ext>
            </a:extLst>
          </p:cNvPr>
          <p:cNvSpPr>
            <a:spLocks noGrp="1"/>
          </p:cNvSpPr>
          <p:nvPr>
            <p:ph type="body" sz="quarter" idx="24" hasCustomPrompt="1"/>
          </p:nvPr>
        </p:nvSpPr>
        <p:spPr>
          <a:xfrm>
            <a:off x="9097162"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38" name="Text Placeholder 18">
            <a:extLst>
              <a:ext uri="{FF2B5EF4-FFF2-40B4-BE49-F238E27FC236}">
                <a16:creationId xmlns:a16="http://schemas.microsoft.com/office/drawing/2014/main" id="{50E852F6-B5E8-8B43-801C-1C4F7B19A5CC}"/>
              </a:ext>
            </a:extLst>
          </p:cNvPr>
          <p:cNvSpPr>
            <a:spLocks noGrp="1"/>
          </p:cNvSpPr>
          <p:nvPr>
            <p:ph type="body" sz="quarter" idx="25"/>
          </p:nvPr>
        </p:nvSpPr>
        <p:spPr>
          <a:xfrm>
            <a:off x="9097162"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9" name="Picture Placeholder 16">
            <a:extLst>
              <a:ext uri="{FF2B5EF4-FFF2-40B4-BE49-F238E27FC236}">
                <a16:creationId xmlns:a16="http://schemas.microsoft.com/office/drawing/2014/main" id="{4FA256BD-105F-BE40-B47B-B9E1894250BC}"/>
              </a:ext>
            </a:extLst>
          </p:cNvPr>
          <p:cNvSpPr>
            <a:spLocks noGrp="1"/>
          </p:cNvSpPr>
          <p:nvPr>
            <p:ph type="pic" sz="quarter" idx="26"/>
          </p:nvPr>
        </p:nvSpPr>
        <p:spPr>
          <a:xfrm>
            <a:off x="1038044" y="4198047"/>
            <a:ext cx="923886" cy="922335"/>
          </a:xfrm>
        </p:spPr>
        <p:txBody>
          <a:bodyPr>
            <a:noAutofit/>
          </a:bodyPr>
          <a:lstStyle/>
          <a:p>
            <a:r>
              <a:rPr lang="en-US" dirty="0"/>
              <a:t>Click icon to add picture</a:t>
            </a:r>
          </a:p>
        </p:txBody>
      </p:sp>
      <p:sp>
        <p:nvSpPr>
          <p:cNvPr id="40" name="Text Placeholder 18">
            <a:extLst>
              <a:ext uri="{FF2B5EF4-FFF2-40B4-BE49-F238E27FC236}">
                <a16:creationId xmlns:a16="http://schemas.microsoft.com/office/drawing/2014/main" id="{6A4AC0F6-874C-7C4C-9547-94508CE42D0C}"/>
              </a:ext>
            </a:extLst>
          </p:cNvPr>
          <p:cNvSpPr>
            <a:spLocks noGrp="1"/>
          </p:cNvSpPr>
          <p:nvPr>
            <p:ph type="body" sz="quarter" idx="27" hasCustomPrompt="1"/>
          </p:nvPr>
        </p:nvSpPr>
        <p:spPr>
          <a:xfrm>
            <a:off x="1038044"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41" name="Text Placeholder 18">
            <a:extLst>
              <a:ext uri="{FF2B5EF4-FFF2-40B4-BE49-F238E27FC236}">
                <a16:creationId xmlns:a16="http://schemas.microsoft.com/office/drawing/2014/main" id="{EA3CCA23-6E76-8F41-9FED-4DB323AEC855}"/>
              </a:ext>
            </a:extLst>
          </p:cNvPr>
          <p:cNvSpPr>
            <a:spLocks noGrp="1"/>
          </p:cNvSpPr>
          <p:nvPr>
            <p:ph type="body" sz="quarter" idx="28"/>
          </p:nvPr>
        </p:nvSpPr>
        <p:spPr>
          <a:xfrm>
            <a:off x="1038044"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2" name="Picture Placeholder 16">
            <a:extLst>
              <a:ext uri="{FF2B5EF4-FFF2-40B4-BE49-F238E27FC236}">
                <a16:creationId xmlns:a16="http://schemas.microsoft.com/office/drawing/2014/main" id="{C2654D0F-1EF0-C945-B023-1561C866903C}"/>
              </a:ext>
            </a:extLst>
          </p:cNvPr>
          <p:cNvSpPr>
            <a:spLocks noGrp="1"/>
          </p:cNvSpPr>
          <p:nvPr>
            <p:ph type="pic" sz="quarter" idx="29"/>
          </p:nvPr>
        </p:nvSpPr>
        <p:spPr>
          <a:xfrm>
            <a:off x="3719251" y="4198047"/>
            <a:ext cx="923886" cy="922335"/>
          </a:xfrm>
        </p:spPr>
        <p:txBody>
          <a:bodyPr>
            <a:noAutofit/>
          </a:bodyPr>
          <a:lstStyle/>
          <a:p>
            <a:r>
              <a:rPr lang="en-US" dirty="0"/>
              <a:t>Click icon to add picture</a:t>
            </a:r>
          </a:p>
        </p:txBody>
      </p:sp>
      <p:sp>
        <p:nvSpPr>
          <p:cNvPr id="43" name="Text Placeholder 18">
            <a:extLst>
              <a:ext uri="{FF2B5EF4-FFF2-40B4-BE49-F238E27FC236}">
                <a16:creationId xmlns:a16="http://schemas.microsoft.com/office/drawing/2014/main" id="{117D52FF-094D-6749-8A26-B894CEF6ACBA}"/>
              </a:ext>
            </a:extLst>
          </p:cNvPr>
          <p:cNvSpPr>
            <a:spLocks noGrp="1"/>
          </p:cNvSpPr>
          <p:nvPr>
            <p:ph type="body" sz="quarter" idx="30" hasCustomPrompt="1"/>
          </p:nvPr>
        </p:nvSpPr>
        <p:spPr>
          <a:xfrm>
            <a:off x="3719251"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44" name="Text Placeholder 18">
            <a:extLst>
              <a:ext uri="{FF2B5EF4-FFF2-40B4-BE49-F238E27FC236}">
                <a16:creationId xmlns:a16="http://schemas.microsoft.com/office/drawing/2014/main" id="{0052C3E7-B5A5-E44C-91BD-16DB655583BE}"/>
              </a:ext>
            </a:extLst>
          </p:cNvPr>
          <p:cNvSpPr>
            <a:spLocks noGrp="1"/>
          </p:cNvSpPr>
          <p:nvPr>
            <p:ph type="body" sz="quarter" idx="31"/>
          </p:nvPr>
        </p:nvSpPr>
        <p:spPr>
          <a:xfrm>
            <a:off x="3719251"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5" name="Picture Placeholder 16">
            <a:extLst>
              <a:ext uri="{FF2B5EF4-FFF2-40B4-BE49-F238E27FC236}">
                <a16:creationId xmlns:a16="http://schemas.microsoft.com/office/drawing/2014/main" id="{D4C618F6-4987-274F-8D08-0934922ACA5A}"/>
              </a:ext>
            </a:extLst>
          </p:cNvPr>
          <p:cNvSpPr>
            <a:spLocks noGrp="1"/>
          </p:cNvSpPr>
          <p:nvPr>
            <p:ph type="pic" sz="quarter" idx="32"/>
          </p:nvPr>
        </p:nvSpPr>
        <p:spPr>
          <a:xfrm>
            <a:off x="6415955" y="4198047"/>
            <a:ext cx="923886" cy="922335"/>
          </a:xfrm>
        </p:spPr>
        <p:txBody>
          <a:bodyPr>
            <a:noAutofit/>
          </a:bodyPr>
          <a:lstStyle/>
          <a:p>
            <a:r>
              <a:rPr lang="en-US" dirty="0"/>
              <a:t>Click icon to add picture</a:t>
            </a:r>
          </a:p>
        </p:txBody>
      </p:sp>
      <p:sp>
        <p:nvSpPr>
          <p:cNvPr id="46" name="Text Placeholder 18">
            <a:extLst>
              <a:ext uri="{FF2B5EF4-FFF2-40B4-BE49-F238E27FC236}">
                <a16:creationId xmlns:a16="http://schemas.microsoft.com/office/drawing/2014/main" id="{04553546-0C16-4843-8655-70FFDC038AC2}"/>
              </a:ext>
            </a:extLst>
          </p:cNvPr>
          <p:cNvSpPr>
            <a:spLocks noGrp="1"/>
          </p:cNvSpPr>
          <p:nvPr>
            <p:ph type="body" sz="quarter" idx="33" hasCustomPrompt="1"/>
          </p:nvPr>
        </p:nvSpPr>
        <p:spPr>
          <a:xfrm>
            <a:off x="6415955"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47" name="Text Placeholder 18">
            <a:extLst>
              <a:ext uri="{FF2B5EF4-FFF2-40B4-BE49-F238E27FC236}">
                <a16:creationId xmlns:a16="http://schemas.microsoft.com/office/drawing/2014/main" id="{0F174D17-C816-804A-BED4-E43623C46686}"/>
              </a:ext>
            </a:extLst>
          </p:cNvPr>
          <p:cNvSpPr>
            <a:spLocks noGrp="1"/>
          </p:cNvSpPr>
          <p:nvPr>
            <p:ph type="body" sz="quarter" idx="34"/>
          </p:nvPr>
        </p:nvSpPr>
        <p:spPr>
          <a:xfrm>
            <a:off x="6415955"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8" name="Picture Placeholder 16">
            <a:extLst>
              <a:ext uri="{FF2B5EF4-FFF2-40B4-BE49-F238E27FC236}">
                <a16:creationId xmlns:a16="http://schemas.microsoft.com/office/drawing/2014/main" id="{3A5BCDFF-966C-EE4B-B676-0DC4FE521CDB}"/>
              </a:ext>
            </a:extLst>
          </p:cNvPr>
          <p:cNvSpPr>
            <a:spLocks noGrp="1"/>
          </p:cNvSpPr>
          <p:nvPr>
            <p:ph type="pic" sz="quarter" idx="35"/>
          </p:nvPr>
        </p:nvSpPr>
        <p:spPr>
          <a:xfrm>
            <a:off x="9097162" y="4198047"/>
            <a:ext cx="923886" cy="922335"/>
          </a:xfrm>
        </p:spPr>
        <p:txBody>
          <a:bodyPr>
            <a:noAutofit/>
          </a:bodyPr>
          <a:lstStyle/>
          <a:p>
            <a:r>
              <a:rPr lang="en-US" dirty="0"/>
              <a:t>Click icon to add picture</a:t>
            </a:r>
          </a:p>
        </p:txBody>
      </p:sp>
      <p:sp>
        <p:nvSpPr>
          <p:cNvPr id="49" name="Text Placeholder 18">
            <a:extLst>
              <a:ext uri="{FF2B5EF4-FFF2-40B4-BE49-F238E27FC236}">
                <a16:creationId xmlns:a16="http://schemas.microsoft.com/office/drawing/2014/main" id="{3E877DB1-D772-1B4C-8F31-F2C6ACE01CFC}"/>
              </a:ext>
            </a:extLst>
          </p:cNvPr>
          <p:cNvSpPr>
            <a:spLocks noGrp="1"/>
          </p:cNvSpPr>
          <p:nvPr>
            <p:ph type="body" sz="quarter" idx="36" hasCustomPrompt="1"/>
          </p:nvPr>
        </p:nvSpPr>
        <p:spPr>
          <a:xfrm>
            <a:off x="9097162"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50" name="Text Placeholder 18">
            <a:extLst>
              <a:ext uri="{FF2B5EF4-FFF2-40B4-BE49-F238E27FC236}">
                <a16:creationId xmlns:a16="http://schemas.microsoft.com/office/drawing/2014/main" id="{BE7B6561-93FC-9B47-B1F2-95F66BC3A859}"/>
              </a:ext>
            </a:extLst>
          </p:cNvPr>
          <p:cNvSpPr>
            <a:spLocks noGrp="1"/>
          </p:cNvSpPr>
          <p:nvPr>
            <p:ph type="body" sz="quarter" idx="37"/>
          </p:nvPr>
        </p:nvSpPr>
        <p:spPr>
          <a:xfrm>
            <a:off x="9097162"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51" name="Title 1">
            <a:extLst>
              <a:ext uri="{FF2B5EF4-FFF2-40B4-BE49-F238E27FC236}">
                <a16:creationId xmlns:a16="http://schemas.microsoft.com/office/drawing/2014/main" id="{373FEBAB-37BE-6B43-AFCA-653DB9B95900}"/>
              </a:ext>
            </a:extLst>
          </p:cNvPr>
          <p:cNvSpPr>
            <a:spLocks noGrp="1"/>
          </p:cNvSpPr>
          <p:nvPr>
            <p:ph type="ctrTitle"/>
          </p:nvPr>
        </p:nvSpPr>
        <p:spPr>
          <a:xfrm>
            <a:off x="916017" y="1033272"/>
            <a:ext cx="8357616" cy="969264"/>
          </a:xfrm>
        </p:spPr>
        <p:txBody>
          <a:bodyPr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3906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2/4/2024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sp>
        <p:nvSpPr>
          <p:cNvPr id="12" name="Title 1">
            <a:extLst>
              <a:ext uri="{FF2B5EF4-FFF2-40B4-BE49-F238E27FC236}">
                <a16:creationId xmlns:a16="http://schemas.microsoft.com/office/drawing/2014/main" id="{6B46AC40-4848-C146-B8DE-C805F662DCA5}"/>
              </a:ext>
            </a:extLst>
          </p:cNvPr>
          <p:cNvSpPr>
            <a:spLocks noGrp="1"/>
          </p:cNvSpPr>
          <p:nvPr>
            <p:ph type="title" hasCustomPrompt="1"/>
          </p:nvPr>
        </p:nvSpPr>
        <p:spPr>
          <a:xfrm>
            <a:off x="916016" y="983785"/>
            <a:ext cx="8447439" cy="1074828"/>
          </a:xfrm>
        </p:spPr>
        <p:txBody>
          <a:bodyPr>
            <a:normAutofit/>
          </a:bodyPr>
          <a:lstStyle>
            <a:lvl1pPr>
              <a:defRPr sz="4000" spc="300">
                <a:solidFill>
                  <a:schemeClr val="tx2"/>
                </a:solidFill>
                <a:latin typeface="Bahnschrif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52404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lvl1pPr>
              <a:defRPr sz="1000"/>
            </a:lvl1pPr>
          </a:lstStyle>
          <a:p>
            <a:fld id="{B1597006-230C-EE41-ACD1-3FF8D7F2D9A3}" type="datetime1">
              <a:rPr lang="en-US" smtClean="0"/>
              <a:pPr/>
              <a:t>2/4/2024</a:t>
            </a:fld>
            <a:endParaRPr lang="en-US" dirty="0"/>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a:xfrm>
            <a:off x="4053114" y="6356350"/>
            <a:ext cx="2188029" cy="365125"/>
          </a:xfrm>
        </p:spPr>
        <p:txBody>
          <a:bodyPr/>
          <a:lstStyle>
            <a:lvl1pPr algn="r">
              <a:defRPr sz="1000"/>
            </a:lvl1pPr>
          </a:lstStyle>
          <a:p>
            <a:r>
              <a:rPr lang="en-US" dirty="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lvl1pPr>
              <a:defRPr sz="1000">
                <a:solidFill>
                  <a:schemeClr val="bg1"/>
                </a:solidFill>
              </a:defRPr>
            </a:lvl1pPr>
          </a:lstStyle>
          <a:p>
            <a:fld id="{294A09A9-5501-47C1-A89A-A340965A2BE2}" type="slidenum">
              <a:rPr lang="en-US" smtClean="0"/>
              <a:pPr/>
              <a:t>‹#›</a:t>
            </a:fld>
            <a:endParaRPr lang="en-US" dirty="0"/>
          </a:p>
        </p:txBody>
      </p:sp>
      <p:cxnSp>
        <p:nvCxnSpPr>
          <p:cNvPr id="8" name="Straight Connector 7">
            <a:extLst>
              <a:ext uri="{FF2B5EF4-FFF2-40B4-BE49-F238E27FC236}">
                <a16:creationId xmlns:a16="http://schemas.microsoft.com/office/drawing/2014/main" id="{59FE6242-19BA-2847-9959-30D6F0E27035}"/>
              </a:ext>
            </a:extLst>
          </p:cNvPr>
          <p:cNvCxnSpPr/>
          <p:nvPr userDrawn="1"/>
        </p:nvCxnSpPr>
        <p:spPr>
          <a:xfrm flipH="1">
            <a:off x="633306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15A3155-E4BF-478C-8D90-C66F5EB27439}"/>
              </a:ext>
            </a:extLst>
          </p:cNvPr>
          <p:cNvSpPr>
            <a:spLocks noGrp="1"/>
          </p:cNvSpPr>
          <p:nvPr>
            <p:ph type="ctrTitle"/>
          </p:nvPr>
        </p:nvSpPr>
        <p:spPr>
          <a:xfrm>
            <a:off x="693683" y="879636"/>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anchor="ctr">
            <a:noAutofit/>
          </a:bodyPr>
          <a:lstStyle>
            <a:lvl1pPr algn="l">
              <a:lnSpc>
                <a:spcPct val="100000"/>
              </a:lnSpc>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DF23CDC-9A9D-5247-AD71-0A10D94BDCBE}"/>
              </a:ext>
            </a:extLst>
          </p:cNvPr>
          <p:cNvSpPr>
            <a:spLocks noGrp="1"/>
          </p:cNvSpPr>
          <p:nvPr>
            <p:ph type="subTitle" idx="1"/>
          </p:nvPr>
        </p:nvSpPr>
        <p:spPr>
          <a:xfrm>
            <a:off x="916016" y="2551819"/>
            <a:ext cx="4413068" cy="3539265"/>
          </a:xfrm>
        </p:spPr>
        <p:txBody>
          <a:bodyPr>
            <a:normAutofit/>
          </a:bodyPr>
          <a:lstStyle>
            <a:lvl1pPr marL="342900" indent="-342900" algn="l">
              <a:lnSpc>
                <a:spcPct val="100000"/>
              </a:lnSpc>
              <a:buFont typeface="Arial" panose="020B0604020202020204" pitchFamily="34" charset="0"/>
              <a:buChar char="•"/>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Picture Placeholder 26">
            <a:extLst>
              <a:ext uri="{FF2B5EF4-FFF2-40B4-BE49-F238E27FC236}">
                <a16:creationId xmlns:a16="http://schemas.microsoft.com/office/drawing/2014/main" id="{0DA38E85-9448-450D-A4ED-FFA79C7100D6}"/>
              </a:ext>
            </a:extLst>
          </p:cNvPr>
          <p:cNvSpPr>
            <a:spLocks noGrp="1"/>
          </p:cNvSpPr>
          <p:nvPr>
            <p:ph type="pic" sz="quarter" idx="14"/>
          </p:nvPr>
        </p:nvSpPr>
        <p:spPr>
          <a:xfrm>
            <a:off x="6461342" y="0"/>
            <a:ext cx="5730658" cy="6858000"/>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txBody>
          <a:bodyPr wrap="square" anchor="ctr">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514385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F72571D-58D5-4367-9E7E-94A5A5D795B8}"/>
              </a:ext>
            </a:extLst>
          </p:cNvPr>
          <p:cNvSpPr/>
          <p:nvPr userDrawn="1"/>
        </p:nvSpPr>
        <p:spPr>
          <a:xfrm>
            <a:off x="693682" y="2286000"/>
            <a:ext cx="11498318" cy="341630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a:extLst>
              <a:ext uri="{FF2B5EF4-FFF2-40B4-BE49-F238E27FC236}">
                <a16:creationId xmlns:a16="http://schemas.microsoft.com/office/drawing/2014/main" id="{ACD184E7-842E-4CDA-8022-CFE5CEA0DBE9}"/>
              </a:ext>
            </a:extLst>
          </p:cNvPr>
          <p:cNvSpPr>
            <a:spLocks noGrp="1"/>
          </p:cNvSpPr>
          <p:nvPr>
            <p:ph type="pic" sz="quarter" idx="16"/>
          </p:nvPr>
        </p:nvSpPr>
        <p:spPr>
          <a:xfrm>
            <a:off x="0" y="0"/>
            <a:ext cx="8534400" cy="6858000"/>
          </a:xfrm>
          <a:custGeom>
            <a:avLst/>
            <a:gdLst>
              <a:gd name="connsiteX0" fmla="*/ 0 w 8534400"/>
              <a:gd name="connsiteY0" fmla="*/ 0 h 6858000"/>
              <a:gd name="connsiteX1" fmla="*/ 6827520 w 8534400"/>
              <a:gd name="connsiteY1" fmla="*/ 0 h 6858000"/>
              <a:gd name="connsiteX2" fmla="*/ 7396480 w 8534400"/>
              <a:gd name="connsiteY2" fmla="*/ 2286000 h 6858000"/>
              <a:gd name="connsiteX3" fmla="*/ 693682 w 8534400"/>
              <a:gd name="connsiteY3" fmla="*/ 2286000 h 6858000"/>
              <a:gd name="connsiteX4" fmla="*/ 693682 w 8534400"/>
              <a:gd name="connsiteY4" fmla="*/ 5702300 h 6858000"/>
              <a:gd name="connsiteX5" fmla="*/ 8246759 w 8534400"/>
              <a:gd name="connsiteY5" fmla="*/ 5702300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396480" y="2286000"/>
                </a:lnTo>
                <a:lnTo>
                  <a:pt x="693682" y="2286000"/>
                </a:lnTo>
                <a:lnTo>
                  <a:pt x="693682" y="5702300"/>
                </a:lnTo>
                <a:lnTo>
                  <a:pt x="8246759" y="5702300"/>
                </a:lnTo>
                <a:lnTo>
                  <a:pt x="8534400" y="6858000"/>
                </a:lnTo>
                <a:lnTo>
                  <a:pt x="0" y="6858000"/>
                </a:lnTo>
                <a:close/>
              </a:path>
            </a:pathLst>
          </a:custGeom>
        </p:spPr>
        <p:txBody>
          <a:bodyPr wrap="square">
            <a:noAutofit/>
          </a:bodyPr>
          <a:lstStyle/>
          <a:p>
            <a:r>
              <a:rPr lang="en-US" dirty="0"/>
              <a:t>Click icon to add picture</a:t>
            </a:r>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lvl1pPr>
              <a:defRPr sz="1000">
                <a:solidFill>
                  <a:schemeClr val="bg1"/>
                </a:solidFill>
              </a:defRPr>
            </a:lvl1pPr>
          </a:lstStyle>
          <a:p>
            <a:fld id="{B1597006-230C-EE41-ACD1-3FF8D7F2D9A3}" type="datetime1">
              <a:rPr lang="en-US" smtClean="0"/>
              <a:pPr/>
              <a:t>2/4/2024</a:t>
            </a:fld>
            <a:endParaRPr lang="en-US" dirty="0"/>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lvl1pPr>
              <a:defRPr sz="1000">
                <a:solidFill>
                  <a:schemeClr val="bg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sp>
        <p:nvSpPr>
          <p:cNvPr id="3" name="Text Placeholder 2">
            <a:extLst>
              <a:ext uri="{FF2B5EF4-FFF2-40B4-BE49-F238E27FC236}">
                <a16:creationId xmlns:a16="http://schemas.microsoft.com/office/drawing/2014/main" id="{6CC650A3-C37B-8949-AAFB-1CA610A432AE}"/>
              </a:ext>
            </a:extLst>
          </p:cNvPr>
          <p:cNvSpPr>
            <a:spLocks noGrp="1"/>
          </p:cNvSpPr>
          <p:nvPr>
            <p:ph type="body" sz="quarter" idx="13"/>
          </p:nvPr>
        </p:nvSpPr>
        <p:spPr>
          <a:xfrm>
            <a:off x="4661069"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6823CE96-7B45-0E4E-8DD2-AAE6F7DB97C9}"/>
              </a:ext>
            </a:extLst>
          </p:cNvPr>
          <p:cNvSpPr>
            <a:spLocks noGrp="1"/>
          </p:cNvSpPr>
          <p:nvPr>
            <p:ph type="body" sz="quarter" idx="14"/>
          </p:nvPr>
        </p:nvSpPr>
        <p:spPr>
          <a:xfrm>
            <a:off x="8115132"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7F451F20-9248-594B-8CD5-3442A64513D8}"/>
              </a:ext>
            </a:extLst>
          </p:cNvPr>
          <p:cNvSpPr>
            <a:spLocks noGrp="1"/>
          </p:cNvSpPr>
          <p:nvPr>
            <p:ph type="body" sz="quarter" idx="15"/>
          </p:nvPr>
        </p:nvSpPr>
        <p:spPr>
          <a:xfrm>
            <a:off x="1219032"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cxnSp>
        <p:nvCxnSpPr>
          <p:cNvPr id="18" name="Straight Connector 17">
            <a:extLst>
              <a:ext uri="{FF2B5EF4-FFF2-40B4-BE49-F238E27FC236}">
                <a16:creationId xmlns:a16="http://schemas.microsoft.com/office/drawing/2014/main" id="{92008AA3-BEDF-CE40-9D94-F5875454E799}"/>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19">
            <a:extLst>
              <a:ext uri="{FF2B5EF4-FFF2-40B4-BE49-F238E27FC236}">
                <a16:creationId xmlns:a16="http://schemas.microsoft.com/office/drawing/2014/main" id="{028065BE-52F2-4F89-82A3-E5DA80527B9C}"/>
              </a:ext>
            </a:extLst>
          </p:cNvPr>
          <p:cNvSpPr>
            <a:spLocks noGrp="1"/>
          </p:cNvSpPr>
          <p:nvPr>
            <p:ph type="ctrTitle"/>
          </p:nvPr>
        </p:nvSpPr>
        <p:spPr>
          <a:xfrm>
            <a:off x="693684" y="879636"/>
            <a:ext cx="6294727" cy="1206888"/>
          </a:xfrm>
          <a:custGeom>
            <a:avLst/>
            <a:gdLst>
              <a:gd name="connsiteX0" fmla="*/ 5986630 w 6294727"/>
              <a:gd name="connsiteY0" fmla="*/ 0 h 1206888"/>
              <a:gd name="connsiteX1" fmla="*/ 6294727 w 6294727"/>
              <a:gd name="connsiteY1" fmla="*/ 1206888 h 1206888"/>
              <a:gd name="connsiteX2" fmla="*/ 0 w 6294727"/>
              <a:gd name="connsiteY2" fmla="*/ 1206888 h 1206888"/>
              <a:gd name="connsiteX3" fmla="*/ 0 w 6294727"/>
              <a:gd name="connsiteY3" fmla="*/ 8709 h 1206888"/>
            </a:gdLst>
            <a:ahLst/>
            <a:cxnLst>
              <a:cxn ang="0">
                <a:pos x="connsiteX0" y="connsiteY0"/>
              </a:cxn>
              <a:cxn ang="0">
                <a:pos x="connsiteX1" y="connsiteY1"/>
              </a:cxn>
              <a:cxn ang="0">
                <a:pos x="connsiteX2" y="connsiteY2"/>
              </a:cxn>
              <a:cxn ang="0">
                <a:pos x="connsiteX3" y="connsiteY3"/>
              </a:cxn>
            </a:cxnLst>
            <a:rect l="l" t="t" r="r" b="b"/>
            <a:pathLst>
              <a:path w="6294727" h="1206888">
                <a:moveTo>
                  <a:pt x="5986630" y="0"/>
                </a:moveTo>
                <a:lnTo>
                  <a:pt x="6294727" y="1206888"/>
                </a:lnTo>
                <a:lnTo>
                  <a:pt x="0" y="1206888"/>
                </a:lnTo>
                <a:lnTo>
                  <a:pt x="0" y="8709"/>
                </a:lnTo>
                <a:close/>
              </a:path>
            </a:pathLst>
          </a:custGeom>
          <a:solidFill>
            <a:schemeClr val="accent2"/>
          </a:solidFill>
        </p:spPr>
        <p:txBody>
          <a:bodyPr wrap="square"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923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331741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404452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207043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129217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322606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97515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87CA4-35A2-4CA5-B8E3-ED0579A6330C}"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D06C61-F56C-404F-A000-2A839114DFA7}" type="slidenum">
              <a:rPr lang="en-US" smtClean="0"/>
              <a:t>‹#›</a:t>
            </a:fld>
            <a:endParaRPr lang="en-US" dirty="0"/>
          </a:p>
        </p:txBody>
      </p:sp>
    </p:spTree>
    <p:extLst>
      <p:ext uri="{BB962C8B-B14F-4D97-AF65-F5344CB8AC3E}">
        <p14:creationId xmlns:p14="http://schemas.microsoft.com/office/powerpoint/2010/main" val="221757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D787CA4-35A2-4CA5-B8E3-ED0579A6330C}" type="datetimeFigureOut">
              <a:rPr lang="en-US" smtClean="0"/>
              <a:t>2/4/2024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7D06C61-F56C-404F-A000-2A839114DFA7}" type="slidenum">
              <a:rPr lang="en-US" smtClean="0"/>
              <a:t>‹#›</a:t>
            </a:fld>
            <a:endParaRPr lang="en-US" dirty="0"/>
          </a:p>
        </p:txBody>
      </p:sp>
    </p:spTree>
    <p:extLst>
      <p:ext uri="{BB962C8B-B14F-4D97-AF65-F5344CB8AC3E}">
        <p14:creationId xmlns:p14="http://schemas.microsoft.com/office/powerpoint/2010/main" val="58262664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1730829" cy="365125"/>
          </a:xfrm>
          <a:prstGeom prst="rect">
            <a:avLst/>
          </a:prstGeom>
        </p:spPr>
        <p:txBody>
          <a:bodyPr vert="horz" lIns="91440" tIns="45720" rIns="91440" bIns="45720" rtlCol="0" anchor="ctr"/>
          <a:lstStyle>
            <a:lvl1pPr algn="l">
              <a:defRPr sz="1000">
                <a:solidFill>
                  <a:schemeClr val="tx2">
                    <a:lumMod val="60000"/>
                    <a:lumOff val="40000"/>
                  </a:schemeClr>
                </a:solidFill>
                <a:latin typeface="Tw Cen MT" panose="020B0602020104020603" pitchFamily="34" charset="77"/>
              </a:defRPr>
            </a:lvl1pPr>
          </a:lstStyle>
          <a:p>
            <a:fld id="{8BA0ED1B-1813-CA43-9C57-D85969C5BB08}" type="datetime1">
              <a:rPr lang="en-US" smtClean="0"/>
              <a:pPr/>
              <a:t>2/4/2024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spc="50" baseline="0">
                <a:solidFill>
                  <a:schemeClr val="tx2">
                    <a:lumMod val="60000"/>
                    <a:lumOff val="40000"/>
                  </a:schemeClr>
                </a:solidFill>
                <a:latin typeface="Tw Cen MT" panose="020B0602020104020603" pitchFamily="34" charset="77"/>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271342" y="6356350"/>
            <a:ext cx="1539658" cy="365125"/>
          </a:xfrm>
          <a:prstGeom prst="rect">
            <a:avLst/>
          </a:prstGeom>
        </p:spPr>
        <p:txBody>
          <a:bodyPr vert="horz" lIns="91440" tIns="45720" rIns="91440" bIns="45720" rtlCol="0" anchor="ctr"/>
          <a:lstStyle>
            <a:lvl1pPr algn="r">
              <a:defRPr sz="1000">
                <a:solidFill>
                  <a:schemeClr val="tx2">
                    <a:lumMod val="60000"/>
                    <a:lumOff val="40000"/>
                  </a:schemeClr>
                </a:solidFill>
                <a:latin typeface="Tw Cen MT" panose="020B0602020104020603" pitchFamily="34" charset="77"/>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506038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mailto:ga-aux@ad.ufl.ed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floridarevenue.com/pages/default.aspx" TargetMode="External"/><Relationship Id="rId2" Type="http://schemas.openxmlformats.org/officeDocument/2006/relationships/hyperlink" Target="http://www.fa.ufl.edu/departments/auxiliary-and-service-center/tax-resources-for-departments/sales-and-use-tax/" TargetMode="External"/><Relationship Id="rId1" Type="http://schemas.openxmlformats.org/officeDocument/2006/relationships/slideLayout" Target="../slideLayouts/slideLayout2.xml"/><Relationship Id="rId5" Type="http://schemas.openxmlformats.org/officeDocument/2006/relationships/hyperlink" Target="http://www.leg.state.fl.us/Statutes/index.cfm?App_mode=Display_Statute&amp;URL=0200-0299/0212/0212ContentsIndex.html&amp;StatuteYear=2021&amp;Title=%2D%3E2021%2D%3EChapter%20212" TargetMode="External"/><Relationship Id="rId4" Type="http://schemas.openxmlformats.org/officeDocument/2006/relationships/hyperlink" Target="http://floridarevenue.com/Pages/forms_index.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https://image.info.gator360.ufl.edu/lib/fe3011717d64047e711175/m/1/cbb0ffc0-04ea-49d6-9116-aa9374ff2f54.png"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25.pn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8" Type="http://schemas.openxmlformats.org/officeDocument/2006/relationships/image" Target="https://image.info.gator360.ufl.edu/lib/fe3011717d64047e711175/m/1/cbb0ffc0-04ea-49d6-9116-aa9374ff2f54.png" TargetMode="External"/><Relationship Id="rId3" Type="http://schemas.openxmlformats.org/officeDocument/2006/relationships/image" Target="../media/image26.jp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ommons.wikimedia.org/wiki/File:Florida_incorporated_municipalities.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avel resting on block">
            <a:extLst>
              <a:ext uri="{FF2B5EF4-FFF2-40B4-BE49-F238E27FC236}">
                <a16:creationId xmlns:a16="http://schemas.microsoft.com/office/drawing/2014/main" id="{E987F5A6-9E2B-45C0-B2BC-AD4E2805D65D}"/>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7881" b="7881"/>
          <a:stretch/>
        </p:blipFill>
        <p:spPr>
          <a:xfrm>
            <a:off x="20" y="10"/>
            <a:ext cx="12191980" cy="6857990"/>
          </a:xfrm>
          <a:prstGeom prst="rect">
            <a:avLst/>
          </a:prstGeom>
        </p:spPr>
      </p:pic>
      <p:sp>
        <p:nvSpPr>
          <p:cNvPr id="2" name="Title 1">
            <a:extLst>
              <a:ext uri="{FF2B5EF4-FFF2-40B4-BE49-F238E27FC236}">
                <a16:creationId xmlns:a16="http://schemas.microsoft.com/office/drawing/2014/main" id="{FBC143F0-05EC-4F30-BD7B-6154DD9F6BF1}"/>
              </a:ext>
            </a:extLst>
          </p:cNvPr>
          <p:cNvSpPr>
            <a:spLocks noGrp="1"/>
          </p:cNvSpPr>
          <p:nvPr>
            <p:ph type="ctrTitle"/>
          </p:nvPr>
        </p:nvSpPr>
        <p:spPr>
          <a:xfrm>
            <a:off x="762000" y="480766"/>
            <a:ext cx="9675811" cy="2948233"/>
          </a:xfrm>
        </p:spPr>
        <p:txBody>
          <a:bodyPr>
            <a:noAutofit/>
          </a:bodyPr>
          <a:lstStyle/>
          <a:p>
            <a:pPr algn="ctr"/>
            <a:r>
              <a:rPr lang="en-US" sz="4800" b="1" dirty="0"/>
              <a:t>Auctions</a:t>
            </a:r>
            <a:endParaRPr lang="en-US" sz="4800" b="1" dirty="0">
              <a:solidFill>
                <a:schemeClr val="tx1"/>
              </a:solidFill>
            </a:endParaRPr>
          </a:p>
        </p:txBody>
      </p:sp>
      <p:sp>
        <p:nvSpPr>
          <p:cNvPr id="3" name="Subtitle 2">
            <a:extLst>
              <a:ext uri="{FF2B5EF4-FFF2-40B4-BE49-F238E27FC236}">
                <a16:creationId xmlns:a16="http://schemas.microsoft.com/office/drawing/2014/main" id="{6811FC8D-591A-4B6F-873A-1D8C0D8A961B}"/>
              </a:ext>
            </a:extLst>
          </p:cNvPr>
          <p:cNvSpPr>
            <a:spLocks noGrp="1"/>
          </p:cNvSpPr>
          <p:nvPr>
            <p:ph type="subTitle" idx="1"/>
          </p:nvPr>
        </p:nvSpPr>
        <p:spPr>
          <a:xfrm>
            <a:off x="1154955" y="4777379"/>
            <a:ext cx="8825658" cy="1238410"/>
          </a:xfrm>
        </p:spPr>
        <p:txBody>
          <a:bodyPr>
            <a:normAutofit/>
          </a:bodyPr>
          <a:lstStyle/>
          <a:p>
            <a:r>
              <a:rPr lang="en-US" sz="3600" b="1" dirty="0">
                <a:solidFill>
                  <a:srgbClr val="FFC000"/>
                </a:solidFill>
              </a:rPr>
              <a:t>University of Florida</a:t>
            </a:r>
          </a:p>
          <a:p>
            <a:r>
              <a:rPr lang="en-US" sz="2400" b="1" dirty="0">
                <a:solidFill>
                  <a:schemeClr val="tx1"/>
                </a:solidFill>
              </a:rPr>
              <a:t>February 2024</a:t>
            </a: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14" name="Rectangle 1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118521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Certificates of Exemption</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10478854" cy="3813882"/>
          </a:xfrm>
        </p:spPr>
        <p:txBody>
          <a:bodyPr>
            <a:normAutofit fontScale="92500" lnSpcReduction="10000"/>
          </a:bodyPr>
          <a:lstStyle/>
          <a:p>
            <a:pPr>
              <a:buFont typeface="Wingdings" panose="05000000000000000000" pitchFamily="2" charset="2"/>
              <a:buChar char="Ø"/>
            </a:pPr>
            <a:r>
              <a:rPr lang="en-US" sz="2400" dirty="0">
                <a:solidFill>
                  <a:schemeClr val="bg1"/>
                </a:solidFill>
              </a:rPr>
              <a:t>Since many auctions are often a </a:t>
            </a:r>
            <a:r>
              <a:rPr lang="en-US" sz="2400" u="sng" dirty="0">
                <a:solidFill>
                  <a:schemeClr val="bg1"/>
                </a:solidFill>
              </a:rPr>
              <a:t>joint effort</a:t>
            </a:r>
            <a:r>
              <a:rPr lang="en-US" sz="2400" dirty="0">
                <a:solidFill>
                  <a:schemeClr val="bg1"/>
                </a:solidFill>
              </a:rPr>
              <a:t> between one or more entities (which may have a different status for sales tax exemption purposes), we generally recommend collecting and remitting sales tax on </a:t>
            </a:r>
            <a:r>
              <a:rPr lang="en-US" sz="2400" b="1" dirty="0">
                <a:solidFill>
                  <a:schemeClr val="bg1"/>
                </a:solidFill>
              </a:rPr>
              <a:t>all</a:t>
            </a:r>
            <a:r>
              <a:rPr lang="en-US" sz="2400" dirty="0">
                <a:solidFill>
                  <a:schemeClr val="bg1"/>
                </a:solidFill>
              </a:rPr>
              <a:t> auction proceeds</a:t>
            </a:r>
          </a:p>
          <a:p>
            <a:pPr>
              <a:buFont typeface="Wingdings" panose="05000000000000000000" pitchFamily="2" charset="2"/>
              <a:buChar char="Ø"/>
            </a:pPr>
            <a:endParaRPr lang="en-US" sz="2400" dirty="0">
              <a:solidFill>
                <a:schemeClr val="bg1"/>
              </a:solidFill>
            </a:endParaRPr>
          </a:p>
          <a:p>
            <a:pPr>
              <a:buFont typeface="Wingdings" panose="05000000000000000000" pitchFamily="2" charset="2"/>
              <a:buChar char="Ø"/>
            </a:pPr>
            <a:r>
              <a:rPr lang="en-US" sz="2400" dirty="0">
                <a:solidFill>
                  <a:schemeClr val="bg1"/>
                </a:solidFill>
              </a:rPr>
              <a:t>Purchasers who present a valid Florida </a:t>
            </a:r>
            <a:r>
              <a:rPr lang="en-US" sz="2400" b="1" dirty="0">
                <a:solidFill>
                  <a:schemeClr val="bg1"/>
                </a:solidFill>
              </a:rPr>
              <a:t>DR-13 or DR-14 certificate of exemption</a:t>
            </a:r>
            <a:r>
              <a:rPr lang="en-US" sz="2400" dirty="0">
                <a:solidFill>
                  <a:schemeClr val="bg1"/>
                </a:solidFill>
              </a:rPr>
              <a:t> may be granted an exemption from the FL sales tax</a:t>
            </a:r>
          </a:p>
          <a:p>
            <a:pPr lvl="1">
              <a:buFont typeface="Wingdings" panose="05000000000000000000" pitchFamily="2" charset="2"/>
              <a:buChar char="Ø"/>
            </a:pPr>
            <a:r>
              <a:rPr lang="en-US" sz="2200" dirty="0">
                <a:solidFill>
                  <a:schemeClr val="bg1"/>
                </a:solidFill>
              </a:rPr>
              <a:t>Remember that the exemption certificate does not apply to purchases paid </a:t>
            </a:r>
            <a:r>
              <a:rPr lang="en-US" sz="2200" u="sng" dirty="0">
                <a:solidFill>
                  <a:schemeClr val="bg1"/>
                </a:solidFill>
              </a:rPr>
              <a:t>personally</a:t>
            </a:r>
            <a:r>
              <a:rPr lang="en-US" sz="2200" dirty="0">
                <a:solidFill>
                  <a:schemeClr val="bg1"/>
                </a:solidFill>
              </a:rPr>
              <a:t> (personal check, credit card, etc.)</a:t>
            </a:r>
          </a:p>
          <a:p>
            <a:pPr lvl="1">
              <a:buFont typeface="Wingdings" panose="05000000000000000000" pitchFamily="2" charset="2"/>
              <a:buChar char="Ø"/>
            </a:pPr>
            <a:r>
              <a:rPr lang="en-US" sz="2200" dirty="0">
                <a:solidFill>
                  <a:schemeClr val="bg1"/>
                </a:solidFill>
              </a:rPr>
              <a:t>Maintain a copy of the certificate for at least 3 years</a:t>
            </a:r>
          </a:p>
          <a:p>
            <a:pPr marL="0" indent="0">
              <a:buNone/>
            </a:pPr>
            <a:endParaRPr lang="en-US" sz="2400" dirty="0">
              <a:solidFill>
                <a:schemeClr val="bg1"/>
              </a:solidFill>
            </a:endParaRPr>
          </a:p>
        </p:txBody>
      </p:sp>
    </p:spTree>
    <p:extLst>
      <p:ext uri="{BB962C8B-B14F-4D97-AF65-F5344CB8AC3E}">
        <p14:creationId xmlns:p14="http://schemas.microsoft.com/office/powerpoint/2010/main" val="325499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Professional Auctioneer</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10680332" cy="3813882"/>
          </a:xfrm>
        </p:spPr>
        <p:txBody>
          <a:bodyPr>
            <a:normAutofit/>
          </a:bodyPr>
          <a:lstStyle/>
          <a:p>
            <a:r>
              <a:rPr lang="en-US" sz="2400" dirty="0">
                <a:solidFill>
                  <a:schemeClr val="bg1"/>
                </a:solidFill>
              </a:rPr>
              <a:t>Has an active Florida auctioneer license</a:t>
            </a:r>
          </a:p>
          <a:p>
            <a:r>
              <a:rPr lang="en-US" sz="2400" dirty="0">
                <a:solidFill>
                  <a:schemeClr val="bg1"/>
                </a:solidFill>
              </a:rPr>
              <a:t>Calls and accepts bids at the auction site</a:t>
            </a:r>
          </a:p>
          <a:p>
            <a:r>
              <a:rPr lang="en-US" sz="2400" dirty="0">
                <a:solidFill>
                  <a:schemeClr val="bg1"/>
                </a:solidFill>
              </a:rPr>
              <a:t>Conducts the auction in a professional and ethical manner</a:t>
            </a:r>
          </a:p>
          <a:p>
            <a:r>
              <a:rPr lang="en-US" sz="2400" dirty="0">
                <a:solidFill>
                  <a:schemeClr val="bg1"/>
                </a:solidFill>
              </a:rPr>
              <a:t>Must prominently display his/her license and the auction business license (or provide an oral announcement at the beginning of the auction or a prominent written announcement that the licenses are available for inspection at the auction site) </a:t>
            </a:r>
          </a:p>
        </p:txBody>
      </p:sp>
    </p:spTree>
    <p:extLst>
      <p:ext uri="{BB962C8B-B14F-4D97-AF65-F5344CB8AC3E}">
        <p14:creationId xmlns:p14="http://schemas.microsoft.com/office/powerpoint/2010/main" val="389838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Professional Auctioneer</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10680332" cy="3813882"/>
          </a:xfrm>
        </p:spPr>
        <p:txBody>
          <a:bodyPr>
            <a:normAutofit/>
          </a:bodyPr>
          <a:lstStyle/>
          <a:p>
            <a:r>
              <a:rPr lang="en-US" sz="2400" u="sng" dirty="0">
                <a:solidFill>
                  <a:schemeClr val="bg1"/>
                </a:solidFill>
              </a:rPr>
              <a:t>Nontaxable</a:t>
            </a:r>
            <a:r>
              <a:rPr lang="en-US" sz="2400" dirty="0">
                <a:solidFill>
                  <a:schemeClr val="bg1"/>
                </a:solidFill>
              </a:rPr>
              <a:t> when the auction is conducted by a professional auctioneer who receives </a:t>
            </a:r>
            <a:r>
              <a:rPr lang="en-US" sz="2400" b="1" dirty="0">
                <a:solidFill>
                  <a:schemeClr val="bg1"/>
                </a:solidFill>
              </a:rPr>
              <a:t>no compensation</a:t>
            </a:r>
            <a:r>
              <a:rPr lang="en-US" sz="2400" dirty="0">
                <a:solidFill>
                  <a:schemeClr val="bg1"/>
                </a:solidFill>
              </a:rPr>
              <a:t> for conducting an auction for a religious, charitable, educational, or civic organization as a </a:t>
            </a:r>
            <a:r>
              <a:rPr lang="en-US" sz="2400" b="1" dirty="0">
                <a:solidFill>
                  <a:schemeClr val="bg1"/>
                </a:solidFill>
              </a:rPr>
              <a:t>fundraising event </a:t>
            </a:r>
            <a:r>
              <a:rPr lang="en-US" sz="2400" dirty="0">
                <a:solidFill>
                  <a:schemeClr val="bg1"/>
                </a:solidFill>
              </a:rPr>
              <a:t>(Rule 12A-1.037, F.A.C.)</a:t>
            </a:r>
          </a:p>
        </p:txBody>
      </p:sp>
      <p:pic>
        <p:nvPicPr>
          <p:cNvPr id="3" name="Picture 2">
            <a:extLst>
              <a:ext uri="{FF2B5EF4-FFF2-40B4-BE49-F238E27FC236}">
                <a16:creationId xmlns:a16="http://schemas.microsoft.com/office/drawing/2014/main" id="{727BB1F2-3465-E1DB-44BA-027F968C0453}"/>
              </a:ext>
            </a:extLst>
          </p:cNvPr>
          <p:cNvPicPr>
            <a:picLocks noChangeAspect="1"/>
          </p:cNvPicPr>
          <p:nvPr/>
        </p:nvPicPr>
        <p:blipFill>
          <a:blip r:embed="rId3"/>
          <a:stretch>
            <a:fillRect/>
          </a:stretch>
        </p:blipFill>
        <p:spPr>
          <a:xfrm>
            <a:off x="4327399" y="4381503"/>
            <a:ext cx="3536897" cy="2019292"/>
          </a:xfrm>
          <a:prstGeom prst="rect">
            <a:avLst/>
          </a:prstGeom>
        </p:spPr>
      </p:pic>
    </p:spTree>
    <p:extLst>
      <p:ext uri="{BB962C8B-B14F-4D97-AF65-F5344CB8AC3E}">
        <p14:creationId xmlns:p14="http://schemas.microsoft.com/office/powerpoint/2010/main" val="132049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Nonprofits Benefiting Minors</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10478854" cy="3813882"/>
          </a:xfrm>
        </p:spPr>
        <p:txBody>
          <a:bodyPr>
            <a:normAutofit/>
          </a:bodyPr>
          <a:lstStyle/>
          <a:p>
            <a:r>
              <a:rPr lang="en-US" sz="2400" dirty="0">
                <a:solidFill>
                  <a:schemeClr val="bg1"/>
                </a:solidFill>
              </a:rPr>
              <a:t>Nonprofit corporations whose primary purpose is to provide activities contributing to the development of good character or good sportsmanship, or the educational or cultural development of </a:t>
            </a:r>
            <a:r>
              <a:rPr lang="en-US" sz="2400" b="1" dirty="0">
                <a:solidFill>
                  <a:schemeClr val="bg1"/>
                </a:solidFill>
              </a:rPr>
              <a:t>minors</a:t>
            </a:r>
            <a:r>
              <a:rPr lang="en-US" sz="2400" dirty="0">
                <a:solidFill>
                  <a:schemeClr val="bg1"/>
                </a:solidFill>
              </a:rPr>
              <a:t>, may sell [or auction] </a:t>
            </a:r>
            <a:r>
              <a:rPr lang="en-US" sz="2400" u="sng" dirty="0">
                <a:solidFill>
                  <a:schemeClr val="bg1"/>
                </a:solidFill>
              </a:rPr>
              <a:t>donated property</a:t>
            </a:r>
            <a:r>
              <a:rPr lang="en-US" sz="2400" dirty="0">
                <a:solidFill>
                  <a:schemeClr val="bg1"/>
                </a:solidFill>
              </a:rPr>
              <a:t> tax exempt</a:t>
            </a:r>
          </a:p>
          <a:p>
            <a:endParaRPr lang="en-US" sz="1600" dirty="0">
              <a:solidFill>
                <a:schemeClr val="bg1"/>
              </a:solidFill>
            </a:endParaRPr>
          </a:p>
          <a:p>
            <a:r>
              <a:rPr lang="en-US" sz="2400" dirty="0">
                <a:solidFill>
                  <a:schemeClr val="bg1"/>
                </a:solidFill>
              </a:rPr>
              <a:t>For this treatment, donated property is any property transferred to the organization for less than 50% of its fair market value </a:t>
            </a:r>
          </a:p>
          <a:p>
            <a:endParaRPr lang="en-US" sz="2400" dirty="0">
              <a:solidFill>
                <a:schemeClr val="bg1"/>
              </a:solidFill>
            </a:endParaRPr>
          </a:p>
        </p:txBody>
      </p:sp>
    </p:spTree>
    <p:extLst>
      <p:ext uri="{BB962C8B-B14F-4D97-AF65-F5344CB8AC3E}">
        <p14:creationId xmlns:p14="http://schemas.microsoft.com/office/powerpoint/2010/main" val="272210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Nonprofits Benefiting Minors</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10478854" cy="3813882"/>
          </a:xfrm>
        </p:spPr>
        <p:txBody>
          <a:bodyPr>
            <a:normAutofit/>
          </a:bodyPr>
          <a:lstStyle/>
          <a:p>
            <a:endParaRPr lang="en-US" sz="2400" dirty="0">
              <a:solidFill>
                <a:schemeClr val="bg1"/>
              </a:solidFill>
            </a:endParaRPr>
          </a:p>
          <a:p>
            <a:r>
              <a:rPr lang="en-US" sz="2400" dirty="0">
                <a:solidFill>
                  <a:schemeClr val="bg1"/>
                </a:solidFill>
              </a:rPr>
              <a:t>To qualify, the nonprofit corporation must hold a specific </a:t>
            </a:r>
            <a:r>
              <a:rPr lang="en-US" sz="2400" i="1" dirty="0">
                <a:solidFill>
                  <a:schemeClr val="bg1"/>
                </a:solidFill>
              </a:rPr>
              <a:t>Florida Consumer’s Certificate of Exemption </a:t>
            </a:r>
            <a:r>
              <a:rPr lang="en-US" sz="2400" dirty="0">
                <a:solidFill>
                  <a:schemeClr val="bg1"/>
                </a:solidFill>
              </a:rPr>
              <a:t>(DR-14) showing as an </a:t>
            </a:r>
            <a:r>
              <a:rPr lang="en-US" sz="2400" u="sng" dirty="0">
                <a:solidFill>
                  <a:schemeClr val="bg1"/>
                </a:solidFill>
              </a:rPr>
              <a:t>organization benefiting minors</a:t>
            </a:r>
            <a:r>
              <a:rPr lang="en-US" sz="2400" dirty="0">
                <a:solidFill>
                  <a:schemeClr val="bg1"/>
                </a:solidFill>
              </a:rPr>
              <a:t> [not simply a 501(c)(3) status]</a:t>
            </a:r>
          </a:p>
          <a:p>
            <a:endParaRPr lang="en-US" sz="2400" dirty="0">
              <a:solidFill>
                <a:schemeClr val="bg1"/>
              </a:solidFill>
            </a:endParaRPr>
          </a:p>
          <a:p>
            <a:r>
              <a:rPr lang="en-US" sz="2400" dirty="0">
                <a:solidFill>
                  <a:schemeClr val="bg1"/>
                </a:solidFill>
              </a:rPr>
              <a:t>UF direct support organizations </a:t>
            </a:r>
            <a:r>
              <a:rPr lang="en-US" sz="2400" b="1" dirty="0">
                <a:solidFill>
                  <a:schemeClr val="bg1"/>
                </a:solidFill>
              </a:rPr>
              <a:t>do not</a:t>
            </a:r>
            <a:r>
              <a:rPr lang="en-US" sz="2400" dirty="0">
                <a:solidFill>
                  <a:schemeClr val="bg1"/>
                </a:solidFill>
              </a:rPr>
              <a:t> commonly hold this status</a:t>
            </a:r>
          </a:p>
          <a:p>
            <a:endParaRPr lang="en-US" sz="2400" dirty="0">
              <a:solidFill>
                <a:schemeClr val="bg1"/>
              </a:solidFill>
            </a:endParaRPr>
          </a:p>
        </p:txBody>
      </p:sp>
    </p:spTree>
    <p:extLst>
      <p:ext uri="{BB962C8B-B14F-4D97-AF65-F5344CB8AC3E}">
        <p14:creationId xmlns:p14="http://schemas.microsoft.com/office/powerpoint/2010/main" val="114205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Recap</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10281341" cy="3813882"/>
          </a:xfrm>
        </p:spPr>
        <p:txBody>
          <a:bodyPr>
            <a:normAutofit/>
          </a:bodyPr>
          <a:lstStyle/>
          <a:p>
            <a:pPr marL="0" indent="0">
              <a:buNone/>
            </a:pPr>
            <a:r>
              <a:rPr lang="en-US" sz="2400" dirty="0">
                <a:solidFill>
                  <a:schemeClr val="bg1"/>
                </a:solidFill>
              </a:rPr>
              <a:t>In Summary…</a:t>
            </a:r>
          </a:p>
          <a:p>
            <a:r>
              <a:rPr lang="en-US" sz="2400" dirty="0">
                <a:solidFill>
                  <a:schemeClr val="bg1"/>
                </a:solidFill>
              </a:rPr>
              <a:t>Auctions are not frequently conducted by UF departments</a:t>
            </a:r>
          </a:p>
          <a:p>
            <a:r>
              <a:rPr lang="en-US" sz="2400" dirty="0">
                <a:solidFill>
                  <a:schemeClr val="bg1"/>
                </a:solidFill>
              </a:rPr>
              <a:t>Auction proceeds are generally </a:t>
            </a:r>
            <a:r>
              <a:rPr lang="en-US" sz="2400" u="sng" dirty="0">
                <a:solidFill>
                  <a:schemeClr val="bg1"/>
                </a:solidFill>
              </a:rPr>
              <a:t>subject</a:t>
            </a:r>
            <a:r>
              <a:rPr lang="en-US" sz="2400" dirty="0">
                <a:solidFill>
                  <a:schemeClr val="bg1"/>
                </a:solidFill>
              </a:rPr>
              <a:t> to Florida sales tax</a:t>
            </a:r>
          </a:p>
          <a:p>
            <a:r>
              <a:rPr lang="en-US" sz="2400" dirty="0">
                <a:solidFill>
                  <a:schemeClr val="bg1"/>
                </a:solidFill>
              </a:rPr>
              <a:t>Fundraising proceeds are usually deposited with the University     of Florida Foundation, Inc. </a:t>
            </a:r>
          </a:p>
          <a:p>
            <a:r>
              <a:rPr lang="en-US" sz="2400" dirty="0">
                <a:solidFill>
                  <a:schemeClr val="bg1"/>
                </a:solidFill>
              </a:rPr>
              <a:t>Using an unpaid professional auctioneer may qualify the auction to be </a:t>
            </a:r>
            <a:r>
              <a:rPr lang="en-US" sz="2400" u="sng" dirty="0">
                <a:solidFill>
                  <a:schemeClr val="bg1"/>
                </a:solidFill>
              </a:rPr>
              <a:t>exempt</a:t>
            </a:r>
            <a:r>
              <a:rPr lang="en-US" sz="2400" dirty="0">
                <a:solidFill>
                  <a:schemeClr val="bg1"/>
                </a:solidFill>
              </a:rPr>
              <a:t> from FL sales tax</a:t>
            </a:r>
          </a:p>
          <a:p>
            <a:endParaRPr lang="en-US" sz="2400" dirty="0">
              <a:solidFill>
                <a:schemeClr val="bg1"/>
              </a:solidFill>
            </a:endParaRPr>
          </a:p>
        </p:txBody>
      </p:sp>
    </p:spTree>
    <p:extLst>
      <p:ext uri="{BB962C8B-B14F-4D97-AF65-F5344CB8AC3E}">
        <p14:creationId xmlns:p14="http://schemas.microsoft.com/office/powerpoint/2010/main" val="39093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Q&amp;A</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933701"/>
            <a:ext cx="10478854" cy="3428461"/>
          </a:xfrm>
        </p:spPr>
        <p:txBody>
          <a:bodyPr>
            <a:normAutofit/>
          </a:bodyPr>
          <a:lstStyle/>
          <a:p>
            <a:pPr marL="0" indent="0" algn="ctr">
              <a:buNone/>
            </a:pPr>
            <a:r>
              <a:rPr lang="en-US" sz="4800" b="1" dirty="0">
                <a:solidFill>
                  <a:schemeClr val="bg1"/>
                </a:solidFill>
              </a:rPr>
              <a:t>Questions?</a:t>
            </a:r>
            <a:endParaRPr lang="en-US" sz="4800" dirty="0">
              <a:solidFill>
                <a:schemeClr val="bg1"/>
              </a:solidFill>
            </a:endParaRPr>
          </a:p>
          <a:p>
            <a:pPr marL="0" indent="0" algn="ctr">
              <a:buNone/>
            </a:pPr>
            <a:r>
              <a:rPr kumimoji="0" lang="en-US" sz="4800" i="0" u="none" strike="noStrike" kern="1200" cap="none" spc="0" normalizeH="0" baseline="0" noProof="0" dirty="0">
                <a:ln>
                  <a:noFill/>
                </a:ln>
                <a:solidFill>
                  <a:srgbClr val="002060"/>
                </a:solidFill>
                <a:effectLst/>
                <a:uLnTx/>
                <a:uFillTx/>
                <a:latin typeface="Tw Cen MT"/>
                <a:ea typeface="+mn-ea"/>
                <a:cs typeface="+mn-cs"/>
              </a:rPr>
              <a:t>fa-sales-tax@ad.ufl.edu</a:t>
            </a:r>
          </a:p>
          <a:p>
            <a:pPr marL="0" indent="0" algn="ctr">
              <a:buNone/>
            </a:pPr>
            <a:r>
              <a:rPr lang="en-US" sz="4800" dirty="0">
                <a:solidFill>
                  <a:srgbClr val="000000"/>
                </a:solidFill>
                <a:latin typeface="Tw Cen MT"/>
                <a:ea typeface="+mn-ea"/>
                <a:cs typeface="+mn-cs"/>
              </a:rPr>
              <a:t>(352)294-7264</a:t>
            </a:r>
            <a:endParaRPr lang="en-US" sz="4800" dirty="0">
              <a:solidFill>
                <a:schemeClr val="bg1"/>
              </a:solidFill>
            </a:endParaRPr>
          </a:p>
        </p:txBody>
      </p:sp>
    </p:spTree>
    <p:extLst>
      <p:ext uri="{BB962C8B-B14F-4D97-AF65-F5344CB8AC3E}">
        <p14:creationId xmlns:p14="http://schemas.microsoft.com/office/powerpoint/2010/main" val="215992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alculator, pen, compass, money and a paper with graphs printed on it">
            <a:extLst>
              <a:ext uri="{FF2B5EF4-FFF2-40B4-BE49-F238E27FC236}">
                <a16:creationId xmlns:a16="http://schemas.microsoft.com/office/drawing/2014/main" id="{E987F5A6-9E2B-45C0-B2BC-AD4E2805D65D}"/>
              </a:ext>
            </a:extLst>
          </p:cNvPr>
          <p:cNvPicPr>
            <a:picLocks noChangeAspect="1"/>
          </p:cNvPicPr>
          <p:nvPr/>
        </p:nvPicPr>
        <p:blipFill rotWithShape="1">
          <a:blip r:embed="rId2">
            <a:alphaModFix amt="40000"/>
          </a:blip>
          <a:srcRect t="6639"/>
          <a:stretch/>
        </p:blipFill>
        <p:spPr>
          <a:xfrm>
            <a:off x="20" y="10"/>
            <a:ext cx="12191980" cy="6857990"/>
          </a:xfrm>
          <a:prstGeom prst="rect">
            <a:avLst/>
          </a:prstGeom>
        </p:spPr>
      </p:pic>
      <p:sp>
        <p:nvSpPr>
          <p:cNvPr id="2" name="Title 1">
            <a:extLst>
              <a:ext uri="{FF2B5EF4-FFF2-40B4-BE49-F238E27FC236}">
                <a16:creationId xmlns:a16="http://schemas.microsoft.com/office/drawing/2014/main" id="{FBC143F0-05EC-4F30-BD7B-6154DD9F6BF1}"/>
              </a:ext>
            </a:extLst>
          </p:cNvPr>
          <p:cNvSpPr>
            <a:spLocks noGrp="1"/>
          </p:cNvSpPr>
          <p:nvPr>
            <p:ph type="ctrTitle"/>
          </p:nvPr>
        </p:nvSpPr>
        <p:spPr>
          <a:xfrm>
            <a:off x="762000" y="480767"/>
            <a:ext cx="9675811" cy="3725474"/>
          </a:xfrm>
        </p:spPr>
        <p:txBody>
          <a:bodyPr>
            <a:noAutofit/>
          </a:bodyPr>
          <a:lstStyle/>
          <a:p>
            <a:pPr algn="ctr"/>
            <a:r>
              <a:rPr lang="en-US" sz="4800" b="1" dirty="0"/>
              <a:t>Sales and Use Tax on the Rental, Lease, or License to Use Commercial Real Property:</a:t>
            </a:r>
            <a:br>
              <a:rPr lang="en-US" sz="4800" b="1" dirty="0"/>
            </a:br>
            <a:r>
              <a:rPr lang="en-US" sz="4800" b="1" dirty="0"/>
              <a:t>An </a:t>
            </a:r>
            <a:r>
              <a:rPr lang="en-US" sz="4800" b="1" dirty="0">
                <a:solidFill>
                  <a:schemeClr val="tx1"/>
                </a:solidFill>
              </a:rPr>
              <a:t>Overview</a:t>
            </a:r>
          </a:p>
        </p:txBody>
      </p:sp>
      <p:sp>
        <p:nvSpPr>
          <p:cNvPr id="3" name="Subtitle 2">
            <a:extLst>
              <a:ext uri="{FF2B5EF4-FFF2-40B4-BE49-F238E27FC236}">
                <a16:creationId xmlns:a16="http://schemas.microsoft.com/office/drawing/2014/main" id="{6811FC8D-591A-4B6F-873A-1D8C0D8A961B}"/>
              </a:ext>
            </a:extLst>
          </p:cNvPr>
          <p:cNvSpPr>
            <a:spLocks noGrp="1"/>
          </p:cNvSpPr>
          <p:nvPr>
            <p:ph type="subTitle" idx="1"/>
          </p:nvPr>
        </p:nvSpPr>
        <p:spPr>
          <a:xfrm>
            <a:off x="1154955" y="4777379"/>
            <a:ext cx="8825658" cy="1238410"/>
          </a:xfrm>
        </p:spPr>
        <p:txBody>
          <a:bodyPr>
            <a:normAutofit/>
          </a:bodyPr>
          <a:lstStyle/>
          <a:p>
            <a:r>
              <a:rPr lang="en-US" sz="3600" b="1" dirty="0">
                <a:solidFill>
                  <a:srgbClr val="FFC000"/>
                </a:solidFill>
              </a:rPr>
              <a:t>University of Florida</a:t>
            </a:r>
          </a:p>
          <a:p>
            <a:r>
              <a:rPr lang="en-US" sz="2400" b="1" dirty="0">
                <a:solidFill>
                  <a:schemeClr val="tx1"/>
                </a:solidFill>
              </a:rPr>
              <a:t>February 2024</a:t>
            </a: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14" name="Rectangle 1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9327631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Sales and Use Tax</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30" y="2548281"/>
            <a:ext cx="7362368" cy="3813882"/>
          </a:xfrm>
        </p:spPr>
        <p:txBody>
          <a:bodyPr>
            <a:normAutofit/>
          </a:bodyPr>
          <a:lstStyle/>
          <a:p>
            <a:pPr marL="0" indent="0">
              <a:buNone/>
            </a:pPr>
            <a:r>
              <a:rPr lang="en-US" sz="2400" dirty="0">
                <a:solidFill>
                  <a:schemeClr val="bg1"/>
                </a:solidFill>
              </a:rPr>
              <a:t>Sales tax in Florida is a tax on the </a:t>
            </a:r>
            <a:r>
              <a:rPr lang="en-US" sz="2400" u="sng" dirty="0">
                <a:solidFill>
                  <a:schemeClr val="bg1"/>
                </a:solidFill>
              </a:rPr>
              <a:t>right to engage in</a:t>
            </a:r>
            <a:r>
              <a:rPr lang="en-US" sz="2400" dirty="0">
                <a:solidFill>
                  <a:schemeClr val="bg1"/>
                </a:solidFill>
              </a:rPr>
              <a:t> a business activity.</a:t>
            </a:r>
          </a:p>
          <a:p>
            <a:endParaRPr lang="en-US" sz="2400" dirty="0">
              <a:solidFill>
                <a:schemeClr val="bg1"/>
              </a:solidFill>
            </a:endParaRPr>
          </a:p>
          <a:p>
            <a:pPr marL="0" indent="0">
              <a:buNone/>
            </a:pPr>
            <a:r>
              <a:rPr lang="en-US" sz="2400" dirty="0">
                <a:solidFill>
                  <a:schemeClr val="bg1"/>
                </a:solidFill>
              </a:rPr>
              <a:t>Florida sales and use tax applies to a sale, admission, </a:t>
            </a:r>
            <a:r>
              <a:rPr lang="en-US" sz="2400" b="1" dirty="0">
                <a:solidFill>
                  <a:schemeClr val="bg1"/>
                </a:solidFill>
              </a:rPr>
              <a:t>rental/lease/license </a:t>
            </a:r>
            <a:r>
              <a:rPr lang="en-US" sz="2400" dirty="0">
                <a:solidFill>
                  <a:schemeClr val="bg1"/>
                </a:solidFill>
              </a:rPr>
              <a:t>to use goods, certain services, </a:t>
            </a:r>
            <a:r>
              <a:rPr lang="en-US" sz="2400" b="1" dirty="0">
                <a:solidFill>
                  <a:schemeClr val="bg1"/>
                </a:solidFill>
              </a:rPr>
              <a:t>commercial real property</a:t>
            </a:r>
            <a:r>
              <a:rPr lang="en-US" sz="2400" dirty="0">
                <a:solidFill>
                  <a:schemeClr val="bg1"/>
                </a:solidFill>
              </a:rPr>
              <a:t>, and living/sleeping accommodations within Florida. </a:t>
            </a:r>
          </a:p>
          <a:p>
            <a:endParaRPr lang="en-US" dirty="0">
              <a:solidFill>
                <a:schemeClr val="bg1"/>
              </a:solidFill>
            </a:endParaRPr>
          </a:p>
        </p:txBody>
      </p:sp>
      <p:pic>
        <p:nvPicPr>
          <p:cNvPr id="9" name="Graphic 8" descr="Money">
            <a:extLst>
              <a:ext uri="{FF2B5EF4-FFF2-40B4-BE49-F238E27FC236}">
                <a16:creationId xmlns:a16="http://schemas.microsoft.com/office/drawing/2014/main" id="{02AECEF2-E81F-4490-A8DB-99BCE90F6C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4097" y="2617311"/>
            <a:ext cx="2613974" cy="2613974"/>
          </a:xfrm>
          <a:prstGeom prst="rect">
            <a:avLst/>
          </a:prstGeom>
          <a:effectLst/>
        </p:spPr>
      </p:pic>
    </p:spTree>
    <p:extLst>
      <p:ext uri="{BB962C8B-B14F-4D97-AF65-F5344CB8AC3E}">
        <p14:creationId xmlns:p14="http://schemas.microsoft.com/office/powerpoint/2010/main" val="304091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BDD5-B8CF-D962-BF6B-F17C2263D2CE}"/>
              </a:ext>
            </a:extLst>
          </p:cNvPr>
          <p:cNvSpPr>
            <a:spLocks noGrp="1"/>
          </p:cNvSpPr>
          <p:nvPr>
            <p:ph type="title"/>
          </p:nvPr>
        </p:nvSpPr>
        <p:spPr>
          <a:xfrm>
            <a:off x="646111" y="452718"/>
            <a:ext cx="9404723" cy="508816"/>
          </a:xfrm>
        </p:spPr>
        <p:txBody>
          <a:bodyPr/>
          <a:lstStyle/>
          <a:p>
            <a:pPr algn="ctr"/>
            <a:r>
              <a:rPr lang="en-US" sz="2400" dirty="0"/>
              <a:t>Florida Tax Information Publication (TIP) #23A01-20</a:t>
            </a:r>
          </a:p>
        </p:txBody>
      </p:sp>
      <p:pic>
        <p:nvPicPr>
          <p:cNvPr id="7" name="Picture 6">
            <a:extLst>
              <a:ext uri="{FF2B5EF4-FFF2-40B4-BE49-F238E27FC236}">
                <a16:creationId xmlns:a16="http://schemas.microsoft.com/office/drawing/2014/main" id="{ED1A4C1F-57A4-0EE9-D424-D8543B388A08}"/>
              </a:ext>
            </a:extLst>
          </p:cNvPr>
          <p:cNvPicPr>
            <a:picLocks noChangeAspect="1"/>
          </p:cNvPicPr>
          <p:nvPr/>
        </p:nvPicPr>
        <p:blipFill>
          <a:blip r:embed="rId2"/>
          <a:stretch>
            <a:fillRect/>
          </a:stretch>
        </p:blipFill>
        <p:spPr>
          <a:xfrm>
            <a:off x="3010942" y="961534"/>
            <a:ext cx="6471773" cy="5443748"/>
          </a:xfrm>
          <a:prstGeom prst="rect">
            <a:avLst/>
          </a:prstGeom>
        </p:spPr>
      </p:pic>
      <p:sp>
        <p:nvSpPr>
          <p:cNvPr id="3" name="Rectangle: Rounded Corners 2">
            <a:extLst>
              <a:ext uri="{FF2B5EF4-FFF2-40B4-BE49-F238E27FC236}">
                <a16:creationId xmlns:a16="http://schemas.microsoft.com/office/drawing/2014/main" id="{24537C52-BF40-2F80-432D-C805434BA8F8}"/>
              </a:ext>
            </a:extLst>
          </p:cNvPr>
          <p:cNvSpPr/>
          <p:nvPr/>
        </p:nvSpPr>
        <p:spPr>
          <a:xfrm>
            <a:off x="3101419" y="2658359"/>
            <a:ext cx="5882325" cy="77064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5" name="Rectangle: Rounded Corners 4">
            <a:extLst>
              <a:ext uri="{FF2B5EF4-FFF2-40B4-BE49-F238E27FC236}">
                <a16:creationId xmlns:a16="http://schemas.microsoft.com/office/drawing/2014/main" id="{DCB66FE9-6A86-077D-5D04-8EA20A5EFD74}"/>
              </a:ext>
            </a:extLst>
          </p:cNvPr>
          <p:cNvSpPr/>
          <p:nvPr/>
        </p:nvSpPr>
        <p:spPr>
          <a:xfrm>
            <a:off x="3101419" y="2579571"/>
            <a:ext cx="5882325" cy="84942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000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10787697" cy="3813882"/>
          </a:xfrm>
        </p:spPr>
        <p:txBody>
          <a:bodyPr>
            <a:normAutofit/>
          </a:bodyPr>
          <a:lstStyle/>
          <a:p>
            <a:pPr marL="0" indent="0" algn="ctr">
              <a:buNone/>
            </a:pPr>
            <a:r>
              <a:rPr lang="en-US" sz="2400" b="1" dirty="0">
                <a:solidFill>
                  <a:schemeClr val="bg1"/>
                </a:solidFill>
              </a:rPr>
              <a:t>Florida Rule 12A-1.066 (F.A.C.)</a:t>
            </a:r>
          </a:p>
          <a:p>
            <a:pPr marL="0" indent="0" algn="ctr">
              <a:buNone/>
            </a:pPr>
            <a:r>
              <a:rPr lang="en-US" sz="2400" b="1" dirty="0">
                <a:solidFill>
                  <a:schemeClr val="bg1"/>
                </a:solidFill>
              </a:rPr>
              <a:t>Auctioneers, Agents, Brokers and Factors</a:t>
            </a:r>
          </a:p>
          <a:p>
            <a:pPr marL="0" indent="0">
              <a:buNone/>
            </a:pPr>
            <a:endParaRPr lang="en-US" sz="1600" dirty="0">
              <a:solidFill>
                <a:schemeClr val="bg1"/>
              </a:solidFill>
            </a:endParaRPr>
          </a:p>
          <a:p>
            <a:pPr marL="0" indent="0">
              <a:buNone/>
            </a:pPr>
            <a:r>
              <a:rPr lang="en-US" sz="2400" dirty="0">
                <a:solidFill>
                  <a:schemeClr val="bg1"/>
                </a:solidFill>
              </a:rPr>
              <a:t>(1)(a) Every agent, auctioneer, broker, or other person who is engaged in any business activity of making</a:t>
            </a:r>
            <a:r>
              <a:rPr lang="en-US" sz="2400" b="1" dirty="0">
                <a:solidFill>
                  <a:schemeClr val="bg1"/>
                </a:solidFill>
              </a:rPr>
              <a:t> sales of tangible personal property with the object of private or public gain…</a:t>
            </a:r>
            <a:r>
              <a:rPr lang="en-US" sz="2400" dirty="0">
                <a:solidFill>
                  <a:schemeClr val="bg1"/>
                </a:solidFill>
              </a:rPr>
              <a:t>is </a:t>
            </a:r>
            <a:r>
              <a:rPr lang="en-US" sz="2400" b="1" dirty="0">
                <a:solidFill>
                  <a:schemeClr val="bg1"/>
                </a:solidFill>
              </a:rPr>
              <a:t>required to </a:t>
            </a:r>
            <a:r>
              <a:rPr lang="en-US" sz="2400" dirty="0">
                <a:solidFill>
                  <a:schemeClr val="bg1"/>
                </a:solidFill>
              </a:rPr>
              <a:t>register as a dealer under Chapter 212, F.S., and </a:t>
            </a:r>
            <a:r>
              <a:rPr lang="en-US" sz="2400" b="1" dirty="0">
                <a:solidFill>
                  <a:schemeClr val="bg1"/>
                </a:solidFill>
              </a:rPr>
              <a:t>collect and remit any applicable tax </a:t>
            </a:r>
            <a:r>
              <a:rPr lang="en-US" sz="2400" dirty="0">
                <a:solidFill>
                  <a:schemeClr val="bg1"/>
                </a:solidFill>
              </a:rPr>
              <a:t>on the total retail sales price</a:t>
            </a:r>
            <a:r>
              <a:rPr lang="en-US" sz="2400" b="1"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46149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dirty="0"/>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1103312" y="452718"/>
            <a:ext cx="8947522" cy="1400530"/>
          </a:xfrm>
        </p:spPr>
        <p:txBody>
          <a:bodyPr anchor="ctr">
            <a:normAutofit/>
          </a:bodyPr>
          <a:lstStyle/>
          <a:p>
            <a:r>
              <a:rPr lang="en-US" sz="3200" dirty="0">
                <a:solidFill>
                  <a:srgbClr val="FFFFFF"/>
                </a:solidFill>
              </a:rPr>
              <a:t>Sales and Use Tax on the Rental, Lease, or License to Use Commercial Real Property</a:t>
            </a:r>
          </a:p>
        </p:txBody>
      </p:sp>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1103312" y="2452349"/>
            <a:ext cx="9895246" cy="4193548"/>
          </a:xfrm>
        </p:spPr>
        <p:txBody>
          <a:bodyPr>
            <a:normAutofit/>
          </a:bodyPr>
          <a:lstStyle/>
          <a:p>
            <a:r>
              <a:rPr lang="en-US" sz="2100" dirty="0"/>
              <a:t>Sales tax is due at the rate in effect during the time the tenant occupies, or is entitled to occupy, the real property regardless of when the rent is paid.  These rental charges are subject to a </a:t>
            </a:r>
            <a:r>
              <a:rPr lang="en-US" sz="2100" b="1" u="sng" dirty="0"/>
              <a:t>4.5% state sales tax </a:t>
            </a:r>
            <a:r>
              <a:rPr lang="en-US" sz="2100" b="1" dirty="0"/>
              <a:t> (effective December 1, 2023)</a:t>
            </a:r>
            <a:r>
              <a:rPr lang="en-US" sz="2100" dirty="0"/>
              <a:t>, </a:t>
            </a:r>
            <a:r>
              <a:rPr lang="en-US" sz="2100" u="sng" dirty="0"/>
              <a:t>plus</a:t>
            </a:r>
            <a:r>
              <a:rPr lang="en-US" sz="2100" dirty="0"/>
              <a:t> any applicable county discretionary sales surtax.</a:t>
            </a:r>
            <a:endParaRPr lang="en-US" dirty="0"/>
          </a:p>
          <a:p>
            <a:r>
              <a:rPr lang="en-US" sz="2100" dirty="0"/>
              <a:t>This tax rate is applicable to all payments of rent attributable to the period beginning on or after December 1, 2023</a:t>
            </a:r>
          </a:p>
          <a:p>
            <a:endParaRPr lang="en-US" sz="2400" dirty="0"/>
          </a:p>
          <a:p>
            <a:endParaRPr lang="en-US" dirty="0"/>
          </a:p>
        </p:txBody>
      </p:sp>
    </p:spTree>
    <p:extLst>
      <p:ext uri="{BB962C8B-B14F-4D97-AF65-F5344CB8AC3E}">
        <p14:creationId xmlns:p14="http://schemas.microsoft.com/office/powerpoint/2010/main" val="100433197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EAD3-0992-A30B-256C-A50A5AD5106A}"/>
              </a:ext>
            </a:extLst>
          </p:cNvPr>
          <p:cNvSpPr>
            <a:spLocks noGrp="1"/>
          </p:cNvSpPr>
          <p:nvPr>
            <p:ph type="title"/>
          </p:nvPr>
        </p:nvSpPr>
        <p:spPr>
          <a:xfrm>
            <a:off x="1154954" y="845367"/>
            <a:ext cx="8825659" cy="1216058"/>
          </a:xfrm>
        </p:spPr>
        <p:txBody>
          <a:bodyPr/>
          <a:lstStyle/>
          <a:p>
            <a:r>
              <a:rPr lang="en-US" sz="2800" dirty="0"/>
              <a:t>Examples of taxable commercial real property rentals.  </a:t>
            </a:r>
            <a:r>
              <a:rPr lang="en-US" sz="2800" b="1" u="sng" dirty="0"/>
              <a:t>Section 212.031, Florida Satutes:</a:t>
            </a:r>
          </a:p>
        </p:txBody>
      </p:sp>
      <p:sp>
        <p:nvSpPr>
          <p:cNvPr id="3" name="Text Placeholder 2">
            <a:extLst>
              <a:ext uri="{FF2B5EF4-FFF2-40B4-BE49-F238E27FC236}">
                <a16:creationId xmlns:a16="http://schemas.microsoft.com/office/drawing/2014/main" id="{BA873685-FC1A-7067-C296-DF6AAC30D70D}"/>
              </a:ext>
            </a:extLst>
          </p:cNvPr>
          <p:cNvSpPr>
            <a:spLocks noGrp="1"/>
          </p:cNvSpPr>
          <p:nvPr>
            <p:ph type="body" sz="half" idx="2"/>
          </p:nvPr>
        </p:nvSpPr>
        <p:spPr>
          <a:xfrm>
            <a:off x="895546" y="2061424"/>
            <a:ext cx="9379670" cy="4334661"/>
          </a:xfrm>
        </p:spPr>
        <p:txBody>
          <a:bodyPr>
            <a:normAutofit/>
          </a:bodyPr>
          <a:lstStyle/>
          <a:p>
            <a:r>
              <a:rPr lang="en-US" dirty="0"/>
              <a:t>   </a:t>
            </a:r>
          </a:p>
          <a:p>
            <a:pPr marL="342900" indent="-342900">
              <a:buFont typeface="Wingdings" panose="05000000000000000000" pitchFamily="2" charset="2"/>
              <a:buChar char="ü"/>
            </a:pPr>
            <a:r>
              <a:rPr lang="en-US" sz="2400" dirty="0"/>
              <a:t>Commercial office or retail space</a:t>
            </a:r>
          </a:p>
          <a:p>
            <a:pPr marL="342900" indent="-342900">
              <a:buFont typeface="Wingdings" panose="05000000000000000000" pitchFamily="2" charset="2"/>
              <a:buChar char="ü"/>
            </a:pPr>
            <a:r>
              <a:rPr lang="en-US" sz="2400" dirty="0"/>
              <a:t>Conference, convention, and meeting rooms</a:t>
            </a:r>
          </a:p>
          <a:p>
            <a:pPr marL="342900" indent="-342900">
              <a:buFont typeface="Wingdings" panose="05000000000000000000" pitchFamily="2" charset="2"/>
              <a:buChar char="ü"/>
            </a:pPr>
            <a:r>
              <a:rPr lang="en-US" sz="2400" dirty="0"/>
              <a:t>Warehouses or mini-warehouses</a:t>
            </a:r>
          </a:p>
          <a:p>
            <a:pPr marL="342900" indent="-342900">
              <a:buFont typeface="Wingdings" panose="05000000000000000000" pitchFamily="2" charset="2"/>
              <a:buChar char="ü"/>
            </a:pPr>
            <a:r>
              <a:rPr lang="en-US" sz="2400" dirty="0"/>
              <a:t>Self-storage units</a:t>
            </a:r>
          </a:p>
          <a:p>
            <a:endParaRPr lang="en-US" sz="2400"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13200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dirty="0"/>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Commercial Rentals</a:t>
            </a:r>
          </a:p>
        </p:txBody>
      </p:sp>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1103312" y="2995448"/>
            <a:ext cx="9334500" cy="3499620"/>
          </a:xfrm>
        </p:spPr>
        <p:txBody>
          <a:bodyPr>
            <a:normAutofit/>
          </a:bodyPr>
          <a:lstStyle/>
          <a:p>
            <a:pPr lvl="0"/>
            <a:r>
              <a:rPr lang="en-US" sz="2400" b="1" dirty="0"/>
              <a:t>Rental/lease/right to use commercial real property</a:t>
            </a:r>
            <a:endParaRPr lang="en-US" sz="2400" dirty="0"/>
          </a:p>
          <a:p>
            <a:pPr lvl="1"/>
            <a:r>
              <a:rPr lang="en-US" sz="2400" dirty="0"/>
              <a:t>Sales tax is due on the </a:t>
            </a:r>
            <a:r>
              <a:rPr lang="en-US" sz="2400" u="sng" dirty="0"/>
              <a:t>total rent charged</a:t>
            </a:r>
            <a:r>
              <a:rPr lang="en-US" sz="2400" dirty="0"/>
              <a:t>, which includes all consideration due and payable for the privilege or right to use or occupy the real property.</a:t>
            </a:r>
          </a:p>
        </p:txBody>
      </p:sp>
    </p:spTree>
    <p:extLst>
      <p:ext uri="{BB962C8B-B14F-4D97-AF65-F5344CB8AC3E}">
        <p14:creationId xmlns:p14="http://schemas.microsoft.com/office/powerpoint/2010/main" val="25314212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1"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rmAutofit/>
          </a:bodyPr>
          <a:lstStyle/>
          <a:p>
            <a:r>
              <a:rPr lang="en-US" dirty="0">
                <a:solidFill>
                  <a:srgbClr val="FFFFFF"/>
                </a:solidFill>
              </a:rPr>
              <a:t>Commercial Rentals</a:t>
            </a:r>
            <a:endParaRPr lang="en-US" dirty="0"/>
          </a:p>
        </p:txBody>
      </p:sp>
      <p:sp>
        <p:nvSpPr>
          <p:cNvPr id="23" name="Rectangle 22">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30" y="2394278"/>
            <a:ext cx="6049050" cy="4006522"/>
          </a:xfrm>
        </p:spPr>
        <p:txBody>
          <a:bodyPr>
            <a:normAutofit/>
          </a:bodyPr>
          <a:lstStyle/>
          <a:p>
            <a:pPr marL="457200" lvl="1" indent="0">
              <a:buNone/>
            </a:pPr>
            <a:r>
              <a:rPr lang="en-US" sz="3600" b="1" dirty="0">
                <a:solidFill>
                  <a:schemeClr val="bg1"/>
                </a:solidFill>
              </a:rPr>
              <a:t>BOOTH RENTALS?</a:t>
            </a:r>
          </a:p>
          <a:p>
            <a:pPr lvl="1"/>
            <a:endParaRPr lang="en-US" sz="2400" dirty="0">
              <a:solidFill>
                <a:schemeClr val="bg1"/>
              </a:solidFill>
            </a:endParaRPr>
          </a:p>
          <a:p>
            <a:pPr lvl="1"/>
            <a:r>
              <a:rPr lang="en-US" sz="2400" dirty="0">
                <a:solidFill>
                  <a:schemeClr val="bg1"/>
                </a:solidFill>
              </a:rPr>
              <a:t>Renting space to a vendor for a fee is considered the </a:t>
            </a:r>
            <a:r>
              <a:rPr lang="en-US" sz="2400" b="1" dirty="0">
                <a:solidFill>
                  <a:schemeClr val="bg1"/>
                </a:solidFill>
              </a:rPr>
              <a:t>rental of commercial real property</a:t>
            </a:r>
          </a:p>
          <a:p>
            <a:pPr lvl="1"/>
            <a:endParaRPr lang="en-US" sz="2400" dirty="0">
              <a:solidFill>
                <a:schemeClr val="bg1"/>
              </a:solidFill>
            </a:endParaRPr>
          </a:p>
          <a:p>
            <a:pPr lvl="1"/>
            <a:r>
              <a:rPr lang="en-US" sz="2400" dirty="0">
                <a:solidFill>
                  <a:schemeClr val="bg1"/>
                </a:solidFill>
              </a:rPr>
              <a:t>They are renting the space (area) to either set up or use a booth</a:t>
            </a:r>
          </a:p>
          <a:p>
            <a:pPr lvl="1"/>
            <a:endParaRPr lang="en-US" sz="2400" b="1" dirty="0">
              <a:solidFill>
                <a:schemeClr val="bg1"/>
              </a:solidFill>
            </a:endParaRPr>
          </a:p>
        </p:txBody>
      </p:sp>
      <p:pic>
        <p:nvPicPr>
          <p:cNvPr id="6" name="Picture 5">
            <a:extLst>
              <a:ext uri="{FF2B5EF4-FFF2-40B4-BE49-F238E27FC236}">
                <a16:creationId xmlns:a16="http://schemas.microsoft.com/office/drawing/2014/main" id="{038F089D-C6DA-432A-088E-CD304CB53A8C}"/>
              </a:ext>
            </a:extLst>
          </p:cNvPr>
          <p:cNvPicPr>
            <a:picLocks noChangeAspect="1"/>
          </p:cNvPicPr>
          <p:nvPr/>
        </p:nvPicPr>
        <p:blipFill>
          <a:blip r:embed="rId4"/>
          <a:stretch>
            <a:fillRect/>
          </a:stretch>
        </p:blipFill>
        <p:spPr>
          <a:xfrm>
            <a:off x="6697980" y="3169952"/>
            <a:ext cx="5025097" cy="2348037"/>
          </a:xfrm>
          <a:prstGeom prst="rect">
            <a:avLst/>
          </a:prstGeom>
        </p:spPr>
      </p:pic>
    </p:spTree>
    <p:extLst>
      <p:ext uri="{BB962C8B-B14F-4D97-AF65-F5344CB8AC3E}">
        <p14:creationId xmlns:p14="http://schemas.microsoft.com/office/powerpoint/2010/main" val="101512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E987F5A6-9E2B-45C0-B2BC-AD4E2805D65D}"/>
              </a:ext>
            </a:extLst>
          </p:cNvPr>
          <p:cNvPicPr>
            <a:picLocks noChangeAspect="1"/>
          </p:cNvPicPr>
          <p:nvPr/>
        </p:nvPicPr>
        <p:blipFill rotWithShape="1">
          <a:blip r:embed="rId3">
            <a:duotone>
              <a:prstClr val="black"/>
              <a:schemeClr val="accent5">
                <a:tint val="45000"/>
                <a:satMod val="400000"/>
              </a:schemeClr>
            </a:duotone>
            <a:alphaModFix amt="25000"/>
          </a:blip>
          <a:srcRect t="15126"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FBC143F0-05EC-4F30-BD7B-6154DD9F6BF1}"/>
              </a:ext>
            </a:extLst>
          </p:cNvPr>
          <p:cNvSpPr>
            <a:spLocks noGrp="1"/>
          </p:cNvSpPr>
          <p:nvPr>
            <p:ph type="ctrTitle"/>
          </p:nvPr>
        </p:nvSpPr>
        <p:spPr>
          <a:xfrm>
            <a:off x="1683171" y="1447800"/>
            <a:ext cx="8825658" cy="1981200"/>
          </a:xfrm>
        </p:spPr>
        <p:txBody>
          <a:bodyPr>
            <a:normAutofit/>
          </a:bodyPr>
          <a:lstStyle/>
          <a:p>
            <a:pPr algn="ctr"/>
            <a:r>
              <a:rPr lang="en-US" dirty="0">
                <a:solidFill>
                  <a:schemeClr val="tx1"/>
                </a:solidFill>
              </a:rPr>
              <a:t>County Surtax</a:t>
            </a:r>
          </a:p>
        </p:txBody>
      </p:sp>
      <p:sp>
        <p:nvSpPr>
          <p:cNvPr id="19" name="Rectangle 18">
            <a:extLst>
              <a:ext uri="{FF2B5EF4-FFF2-40B4-BE49-F238E27FC236}">
                <a16:creationId xmlns:a16="http://schemas.microsoft.com/office/drawing/2014/main" id="{AC06C169-D638-4037-8007-8B00C2FC5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5246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53143" y="1645920"/>
            <a:ext cx="3522879" cy="4470821"/>
          </a:xfrm>
        </p:spPr>
        <p:txBody>
          <a:bodyPr>
            <a:normAutofit/>
          </a:bodyPr>
          <a:lstStyle/>
          <a:p>
            <a:pPr algn="r"/>
            <a:r>
              <a:rPr lang="en-US" dirty="0">
                <a:solidFill>
                  <a:srgbClr val="FFFFFF"/>
                </a:solidFill>
              </a:rPr>
              <a:t>County Discretionary Sales Surtax</a:t>
            </a:r>
          </a:p>
        </p:txBody>
      </p:sp>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5204109" y="1244600"/>
            <a:ext cx="6334748" cy="5283200"/>
          </a:xfrm>
        </p:spPr>
        <p:txBody>
          <a:bodyPr>
            <a:normAutofit/>
          </a:bodyPr>
          <a:lstStyle/>
          <a:p>
            <a:pPr marL="0" indent="0">
              <a:lnSpc>
                <a:spcPct val="90000"/>
              </a:lnSpc>
              <a:buNone/>
            </a:pPr>
            <a:r>
              <a:rPr lang="en-US" sz="2400" dirty="0"/>
              <a:t>Most Florida counties have a discretionary sales surtax (county tax) which applies to transactions that are also subject to sales tax. </a:t>
            </a:r>
          </a:p>
          <a:p>
            <a:pPr marL="0" indent="0">
              <a:lnSpc>
                <a:spcPct val="90000"/>
              </a:lnSpc>
              <a:buNone/>
            </a:pPr>
            <a:endParaRPr lang="en-US" sz="2400" dirty="0"/>
          </a:p>
          <a:p>
            <a:pPr marL="0" indent="0">
              <a:lnSpc>
                <a:spcPct val="90000"/>
              </a:lnSpc>
              <a:buNone/>
            </a:pPr>
            <a:r>
              <a:rPr lang="en-US" sz="2400" dirty="0"/>
              <a:t>The county surtax rate applies to a taxable item or service </a:t>
            </a:r>
            <a:r>
              <a:rPr lang="en-US" sz="2400" u="sng" dirty="0"/>
              <a:t>sold in or delivered into</a:t>
            </a:r>
            <a:r>
              <a:rPr lang="en-US" sz="2400" dirty="0"/>
              <a:t> any Florida county that imposes a surtax. </a:t>
            </a:r>
          </a:p>
          <a:p>
            <a:pPr marL="0" indent="0">
              <a:lnSpc>
                <a:spcPct val="90000"/>
              </a:lnSpc>
              <a:buNone/>
            </a:pPr>
            <a:endParaRPr lang="en-US" sz="2400" dirty="0"/>
          </a:p>
          <a:p>
            <a:pPr marL="0" indent="0">
              <a:lnSpc>
                <a:spcPct val="90000"/>
              </a:lnSpc>
              <a:buNone/>
            </a:pPr>
            <a:r>
              <a:rPr lang="en-US" sz="2400" dirty="0"/>
              <a:t>The Florida Department of Revenue updates the Discretionary Sales Surtax Information (</a:t>
            </a:r>
            <a:r>
              <a:rPr lang="en-US" sz="2400" b="1" dirty="0"/>
              <a:t>Form DR-15DSS</a:t>
            </a:r>
            <a:r>
              <a:rPr lang="en-US" sz="2400" dirty="0"/>
              <a:t>) annually.  </a:t>
            </a:r>
          </a:p>
          <a:p>
            <a:pPr>
              <a:lnSpc>
                <a:spcPct val="90000"/>
              </a:lnSpc>
            </a:pPr>
            <a:endParaRPr lang="en-US" dirty="0"/>
          </a:p>
        </p:txBody>
      </p:sp>
    </p:spTree>
    <p:extLst>
      <p:ext uri="{BB962C8B-B14F-4D97-AF65-F5344CB8AC3E}">
        <p14:creationId xmlns:p14="http://schemas.microsoft.com/office/powerpoint/2010/main" val="217176952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53143" y="1645920"/>
            <a:ext cx="3522879" cy="4470821"/>
          </a:xfrm>
        </p:spPr>
        <p:txBody>
          <a:bodyPr>
            <a:normAutofit/>
          </a:bodyPr>
          <a:lstStyle/>
          <a:p>
            <a:pPr algn="ctr"/>
            <a:r>
              <a:rPr lang="en-US" dirty="0">
                <a:solidFill>
                  <a:srgbClr val="FFFFFF"/>
                </a:solidFill>
              </a:rPr>
              <a:t>County Discretionary Sales Surtax</a:t>
            </a:r>
          </a:p>
        </p:txBody>
      </p:sp>
      <p:pic>
        <p:nvPicPr>
          <p:cNvPr id="3" name="Picture 2">
            <a:extLst>
              <a:ext uri="{FF2B5EF4-FFF2-40B4-BE49-F238E27FC236}">
                <a16:creationId xmlns:a16="http://schemas.microsoft.com/office/drawing/2014/main" id="{7046C5D9-70A7-A6FD-C176-E5BE3C782468}"/>
              </a:ext>
            </a:extLst>
          </p:cNvPr>
          <p:cNvPicPr>
            <a:picLocks noChangeAspect="1"/>
          </p:cNvPicPr>
          <p:nvPr/>
        </p:nvPicPr>
        <p:blipFill>
          <a:blip r:embed="rId2"/>
          <a:stretch>
            <a:fillRect/>
          </a:stretch>
        </p:blipFill>
        <p:spPr>
          <a:xfrm>
            <a:off x="5059332" y="1443935"/>
            <a:ext cx="7064248" cy="4874789"/>
          </a:xfrm>
          <a:prstGeom prst="rect">
            <a:avLst/>
          </a:prstGeom>
        </p:spPr>
      </p:pic>
      <p:sp>
        <p:nvSpPr>
          <p:cNvPr id="2" name="Rectangle: Rounded Corners 1">
            <a:extLst>
              <a:ext uri="{FF2B5EF4-FFF2-40B4-BE49-F238E27FC236}">
                <a16:creationId xmlns:a16="http://schemas.microsoft.com/office/drawing/2014/main" id="{FDCB52ED-0FD1-3B0A-2A6C-F138CBA034CA}"/>
              </a:ext>
            </a:extLst>
          </p:cNvPr>
          <p:cNvSpPr/>
          <p:nvPr/>
        </p:nvSpPr>
        <p:spPr>
          <a:xfrm>
            <a:off x="4990912" y="2375555"/>
            <a:ext cx="3587480" cy="71643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939080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1"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rmAutofit/>
          </a:bodyPr>
          <a:lstStyle/>
          <a:p>
            <a:r>
              <a:rPr lang="en-US" dirty="0"/>
              <a:t>Sleeping Accommodations</a:t>
            </a:r>
          </a:p>
        </p:txBody>
      </p:sp>
      <p:sp>
        <p:nvSpPr>
          <p:cNvPr id="23" name="Rectangle 22">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08290" y="2744638"/>
            <a:ext cx="7346990" cy="3618063"/>
          </a:xfrm>
        </p:spPr>
        <p:txBody>
          <a:bodyPr>
            <a:normAutofit/>
          </a:bodyPr>
          <a:lstStyle/>
          <a:p>
            <a:pPr marL="457200" lvl="1" indent="0">
              <a:buNone/>
            </a:pPr>
            <a:r>
              <a:rPr lang="en-US" sz="2400" b="1" dirty="0">
                <a:solidFill>
                  <a:schemeClr val="bg1"/>
                </a:solidFill>
              </a:rPr>
              <a:t>Rental/lease of living or sleeping accommodations </a:t>
            </a:r>
            <a:r>
              <a:rPr lang="en-US" sz="2400" dirty="0">
                <a:solidFill>
                  <a:schemeClr val="bg1"/>
                </a:solidFill>
              </a:rPr>
              <a:t>for a period of six months or less are taxable at </a:t>
            </a:r>
            <a:r>
              <a:rPr lang="en-US" sz="2400" b="1" dirty="0">
                <a:solidFill>
                  <a:schemeClr val="bg1"/>
                </a:solidFill>
              </a:rPr>
              <a:t>6.0%</a:t>
            </a:r>
            <a:r>
              <a:rPr lang="en-US" sz="2400" dirty="0">
                <a:solidFill>
                  <a:schemeClr val="bg1"/>
                </a:solidFill>
              </a:rPr>
              <a:t> + county surtax</a:t>
            </a:r>
          </a:p>
          <a:p>
            <a:pPr marL="457200" lvl="1" indent="0">
              <a:buNone/>
            </a:pPr>
            <a:endParaRPr lang="en-US" sz="2400" dirty="0">
              <a:solidFill>
                <a:schemeClr val="bg1"/>
              </a:solidFill>
            </a:endParaRPr>
          </a:p>
          <a:p>
            <a:pPr marL="457200" lvl="1" indent="0">
              <a:buNone/>
            </a:pPr>
            <a:r>
              <a:rPr lang="en-US" sz="2400" dirty="0">
                <a:solidFill>
                  <a:schemeClr val="bg1"/>
                </a:solidFill>
              </a:rPr>
              <a:t>These rentals are </a:t>
            </a:r>
            <a:r>
              <a:rPr lang="en-US" sz="2400" u="sng" dirty="0">
                <a:solidFill>
                  <a:schemeClr val="bg1"/>
                </a:solidFill>
              </a:rPr>
              <a:t>not</a:t>
            </a:r>
            <a:r>
              <a:rPr lang="en-US" sz="2400" dirty="0">
                <a:solidFill>
                  <a:schemeClr val="bg1"/>
                </a:solidFill>
              </a:rPr>
              <a:t> commercial rentals subject to the lower tax rate.</a:t>
            </a:r>
          </a:p>
          <a:p>
            <a:pPr marL="457200" lvl="1" indent="0">
              <a:buNone/>
            </a:pPr>
            <a:endParaRPr lang="en-US" sz="2400" dirty="0">
              <a:solidFill>
                <a:schemeClr val="bg1"/>
              </a:solidFill>
            </a:endParaRPr>
          </a:p>
        </p:txBody>
      </p:sp>
      <p:pic>
        <p:nvPicPr>
          <p:cNvPr id="2" name="Picture 1">
            <a:extLst>
              <a:ext uri="{FF2B5EF4-FFF2-40B4-BE49-F238E27FC236}">
                <a16:creationId xmlns:a16="http://schemas.microsoft.com/office/drawing/2014/main" id="{A164D243-2F5C-5664-5979-755EE93712F3}"/>
              </a:ext>
            </a:extLst>
          </p:cNvPr>
          <p:cNvPicPr>
            <a:picLocks noChangeAspect="1"/>
          </p:cNvPicPr>
          <p:nvPr/>
        </p:nvPicPr>
        <p:blipFill>
          <a:blip r:embed="rId4"/>
          <a:stretch>
            <a:fillRect/>
          </a:stretch>
        </p:blipFill>
        <p:spPr>
          <a:xfrm>
            <a:off x="8447304" y="2923381"/>
            <a:ext cx="2907560" cy="2802467"/>
          </a:xfrm>
          <a:prstGeom prst="rect">
            <a:avLst/>
          </a:prstGeom>
        </p:spPr>
      </p:pic>
    </p:spTree>
    <p:extLst>
      <p:ext uri="{BB962C8B-B14F-4D97-AF65-F5344CB8AC3E}">
        <p14:creationId xmlns:p14="http://schemas.microsoft.com/office/powerpoint/2010/main" val="1189186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E987F5A6-9E2B-45C0-B2BC-AD4E2805D65D}"/>
              </a:ext>
            </a:extLst>
          </p:cNvPr>
          <p:cNvPicPr>
            <a:picLocks noChangeAspect="1"/>
          </p:cNvPicPr>
          <p:nvPr/>
        </p:nvPicPr>
        <p:blipFill rotWithShape="1">
          <a:blip r:embed="rId3">
            <a:duotone>
              <a:prstClr val="black"/>
              <a:schemeClr val="accent5">
                <a:tint val="45000"/>
                <a:satMod val="400000"/>
              </a:schemeClr>
            </a:duotone>
            <a:alphaModFix amt="25000"/>
          </a:blip>
          <a:srcRect t="15126"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FBC143F0-05EC-4F30-BD7B-6154DD9F6BF1}"/>
              </a:ext>
            </a:extLst>
          </p:cNvPr>
          <p:cNvSpPr>
            <a:spLocks noGrp="1"/>
          </p:cNvSpPr>
          <p:nvPr>
            <p:ph type="ctrTitle"/>
          </p:nvPr>
        </p:nvSpPr>
        <p:spPr>
          <a:xfrm>
            <a:off x="1768012" y="2019300"/>
            <a:ext cx="8825658" cy="1981200"/>
          </a:xfrm>
        </p:spPr>
        <p:txBody>
          <a:bodyPr>
            <a:normAutofit fontScale="90000"/>
          </a:bodyPr>
          <a:lstStyle/>
          <a:p>
            <a:pPr algn="ctr"/>
            <a:r>
              <a:rPr lang="en-US" dirty="0">
                <a:solidFill>
                  <a:schemeClr val="tx1"/>
                </a:solidFill>
              </a:rPr>
              <a:t>UF Sales Tax Reference Guide</a:t>
            </a:r>
          </a:p>
        </p:txBody>
      </p:sp>
      <p:sp>
        <p:nvSpPr>
          <p:cNvPr id="19" name="Rectangle 18">
            <a:extLst>
              <a:ext uri="{FF2B5EF4-FFF2-40B4-BE49-F238E27FC236}">
                <a16:creationId xmlns:a16="http://schemas.microsoft.com/office/drawing/2014/main" id="{AC06C169-D638-4037-8007-8B00C2FC5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4159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09F4-8F45-4F73-6483-CD4ECB339C5F}"/>
              </a:ext>
            </a:extLst>
          </p:cNvPr>
          <p:cNvSpPr>
            <a:spLocks noGrp="1"/>
          </p:cNvSpPr>
          <p:nvPr>
            <p:ph type="title"/>
          </p:nvPr>
        </p:nvSpPr>
        <p:spPr>
          <a:xfrm>
            <a:off x="1154953" y="427704"/>
            <a:ext cx="8825659" cy="871194"/>
          </a:xfrm>
        </p:spPr>
        <p:txBody>
          <a:bodyPr/>
          <a:lstStyle/>
          <a:p>
            <a:pPr algn="ctr"/>
            <a:r>
              <a:rPr lang="en-US" b="1" dirty="0"/>
              <a:t>Operating Mechanisms</a:t>
            </a:r>
          </a:p>
        </p:txBody>
      </p:sp>
      <p:sp>
        <p:nvSpPr>
          <p:cNvPr id="3" name="Text Placeholder 2">
            <a:extLst>
              <a:ext uri="{FF2B5EF4-FFF2-40B4-BE49-F238E27FC236}">
                <a16:creationId xmlns:a16="http://schemas.microsoft.com/office/drawing/2014/main" id="{159F5A3E-8D06-2FA8-6E5A-DA33D482756E}"/>
              </a:ext>
            </a:extLst>
          </p:cNvPr>
          <p:cNvSpPr>
            <a:spLocks noGrp="1"/>
          </p:cNvSpPr>
          <p:nvPr>
            <p:ph type="body" sz="half" idx="2"/>
          </p:nvPr>
        </p:nvSpPr>
        <p:spPr>
          <a:xfrm>
            <a:off x="1154953" y="1799303"/>
            <a:ext cx="9238727" cy="4822723"/>
          </a:xfrm>
        </p:spPr>
        <p:txBody>
          <a:bodyPr>
            <a:normAutofit/>
          </a:bodyPr>
          <a:lstStyle/>
          <a:p>
            <a:pPr marL="342900" indent="-342900">
              <a:buFont typeface="Wingdings" panose="05000000000000000000" pitchFamily="2" charset="2"/>
              <a:buChar char="Ø"/>
            </a:pPr>
            <a:r>
              <a:rPr lang="en-US" sz="2400" dirty="0"/>
              <a:t>Fee-for-Service Educational Activity units are responsible for reporting and paying sales and use taxes on sales with external customers.  Departments should submit their Sales and Use tax reports to the Auxiliary Accounting Office no later than the </a:t>
            </a:r>
            <a:r>
              <a:rPr lang="en-US" sz="2400" b="1" u="sng" dirty="0"/>
              <a:t>10th of every month </a:t>
            </a:r>
            <a:r>
              <a:rPr lang="en-US" sz="2400" dirty="0"/>
              <a:t>via email to: </a:t>
            </a:r>
          </a:p>
          <a:p>
            <a:pPr algn="ctr"/>
            <a:r>
              <a:rPr lang="en-US" sz="2800" b="1" dirty="0">
                <a:hlinkClick r:id="rId2"/>
              </a:rPr>
              <a:t>ga-aux@ad.ufl.edu</a:t>
            </a:r>
            <a:br>
              <a:rPr lang="en-US" sz="2400" dirty="0"/>
            </a:br>
            <a:endParaRPr lang="en-US" sz="2400" dirty="0"/>
          </a:p>
          <a:p>
            <a:pPr marL="342900" indent="-342900">
              <a:buFont typeface="Wingdings" panose="05000000000000000000" pitchFamily="2" charset="2"/>
              <a:buChar char="Ø"/>
            </a:pPr>
            <a:r>
              <a:rPr lang="en-US" sz="2400" dirty="0"/>
              <a:t>Auxiliary Accounting compiles monthly and remits a single consolidated tax return to the Florida Department of Revenue that includes all UF departments.  </a:t>
            </a:r>
          </a:p>
          <a:p>
            <a:pPr algn="ctr"/>
            <a:endParaRPr lang="en-US" sz="2400" dirty="0"/>
          </a:p>
        </p:txBody>
      </p:sp>
    </p:spTree>
    <p:extLst>
      <p:ext uri="{BB962C8B-B14F-4D97-AF65-F5344CB8AC3E}">
        <p14:creationId xmlns:p14="http://schemas.microsoft.com/office/powerpoint/2010/main" val="252125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30" y="2548281"/>
            <a:ext cx="7362368" cy="3813882"/>
          </a:xfrm>
        </p:spPr>
        <p:txBody>
          <a:bodyPr>
            <a:normAutofit/>
          </a:bodyPr>
          <a:lstStyle/>
          <a:p>
            <a:pPr marL="0" indent="0">
              <a:buNone/>
            </a:pPr>
            <a:r>
              <a:rPr lang="en-US" sz="2400" dirty="0">
                <a:solidFill>
                  <a:schemeClr val="bg1"/>
                </a:solidFill>
              </a:rPr>
              <a:t>Auctions conducted within the State of Florida are generally </a:t>
            </a:r>
            <a:r>
              <a:rPr lang="en-US" sz="2400" u="sng" dirty="0">
                <a:solidFill>
                  <a:schemeClr val="bg1"/>
                </a:solidFill>
              </a:rPr>
              <a:t>subject</a:t>
            </a:r>
            <a:r>
              <a:rPr lang="en-US" sz="2400" dirty="0">
                <a:solidFill>
                  <a:schemeClr val="bg1"/>
                </a:solidFill>
              </a:rPr>
              <a:t> to FL sales and use tax on the winning bid amount, including auctions of:</a:t>
            </a:r>
          </a:p>
          <a:p>
            <a:r>
              <a:rPr lang="en-US" sz="2400" dirty="0">
                <a:solidFill>
                  <a:schemeClr val="bg1"/>
                </a:solidFill>
              </a:rPr>
              <a:t>Animals</a:t>
            </a:r>
          </a:p>
          <a:p>
            <a:r>
              <a:rPr lang="en-US" sz="2400" dirty="0">
                <a:solidFill>
                  <a:schemeClr val="bg1"/>
                </a:solidFill>
              </a:rPr>
              <a:t>Equipment</a:t>
            </a:r>
          </a:p>
          <a:p>
            <a:r>
              <a:rPr lang="en-US" sz="2400" dirty="0">
                <a:solidFill>
                  <a:schemeClr val="bg1"/>
                </a:solidFill>
              </a:rPr>
              <a:t>Vehicles &amp; boats</a:t>
            </a:r>
          </a:p>
          <a:p>
            <a:r>
              <a:rPr lang="en-US" sz="2400" dirty="0">
                <a:solidFill>
                  <a:schemeClr val="bg1"/>
                </a:solidFill>
              </a:rPr>
              <a:t>Surplus property</a:t>
            </a:r>
          </a:p>
          <a:p>
            <a:r>
              <a:rPr lang="en-US" sz="2400" dirty="0">
                <a:solidFill>
                  <a:schemeClr val="bg1"/>
                </a:solidFill>
              </a:rPr>
              <a:t>Other tangible personal property</a:t>
            </a:r>
          </a:p>
        </p:txBody>
      </p:sp>
      <p:pic>
        <p:nvPicPr>
          <p:cNvPr id="9" name="Graphic 8" descr="Gavel resting on block">
            <a:extLst>
              <a:ext uri="{FF2B5EF4-FFF2-40B4-BE49-F238E27FC236}">
                <a16:creationId xmlns:a16="http://schemas.microsoft.com/office/drawing/2014/main" id="{02AECEF2-E81F-4490-A8DB-99BCE90F6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68225" y="3117125"/>
            <a:ext cx="3065718" cy="2043811"/>
          </a:xfrm>
          <a:prstGeom prst="rect">
            <a:avLst/>
          </a:prstGeom>
          <a:effectLst/>
        </p:spPr>
      </p:pic>
    </p:spTree>
    <p:extLst>
      <p:ext uri="{BB962C8B-B14F-4D97-AF65-F5344CB8AC3E}">
        <p14:creationId xmlns:p14="http://schemas.microsoft.com/office/powerpoint/2010/main" val="415318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35223" y="629266"/>
            <a:ext cx="3116690" cy="5594554"/>
          </a:xfrm>
        </p:spPr>
        <p:txBody>
          <a:bodyPr anchor="ctr">
            <a:normAutofit/>
          </a:bodyPr>
          <a:lstStyle/>
          <a:p>
            <a:r>
              <a:rPr lang="en-US" sz="4400" dirty="0"/>
              <a:t>UF Sales Tax Reference Guide</a:t>
            </a:r>
          </a:p>
        </p:txBody>
      </p:sp>
      <p:sp>
        <p:nvSpPr>
          <p:cNvPr id="11" name="Freeform 7">
            <a:extLst>
              <a:ext uri="{FF2B5EF4-FFF2-40B4-BE49-F238E27FC236}">
                <a16:creationId xmlns:a16="http://schemas.microsoft.com/office/drawing/2014/main" id="{6E8CE6D7-01FC-4678-920D-F31BC12BB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13" name="Rectangle 12">
            <a:extLst>
              <a:ext uri="{FF2B5EF4-FFF2-40B4-BE49-F238E27FC236}">
                <a16:creationId xmlns:a16="http://schemas.microsoft.com/office/drawing/2014/main" id="{DD8266CC-08B6-4E99-8675-91A2797ED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
            <a:extLst>
              <a:ext uri="{FF2B5EF4-FFF2-40B4-BE49-F238E27FC236}">
                <a16:creationId xmlns:a16="http://schemas.microsoft.com/office/drawing/2014/main" id="{0C2E5B06-E2DE-40C4-AA82-207245B04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7" name="Rectangle 16">
            <a:extLst>
              <a:ext uri="{FF2B5EF4-FFF2-40B4-BE49-F238E27FC236}">
                <a16:creationId xmlns:a16="http://schemas.microsoft.com/office/drawing/2014/main" id="{8B3F60D1-EDF6-4C78-A3CD-1E44095D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4733259" y="1410459"/>
            <a:ext cx="6823518" cy="1345441"/>
          </a:xfrm>
        </p:spPr>
        <p:txBody>
          <a:bodyPr>
            <a:normAutofit/>
          </a:bodyPr>
          <a:lstStyle/>
          <a:p>
            <a:pPr marL="0" indent="0">
              <a:buNone/>
            </a:pPr>
            <a:r>
              <a:rPr lang="en-US" sz="2400" dirty="0">
                <a:solidFill>
                  <a:schemeClr val="bg1"/>
                </a:solidFill>
              </a:rPr>
              <a:t>A quick summary of sales tax with examples of taxable and non-taxable transactions</a:t>
            </a:r>
          </a:p>
          <a:p>
            <a:pPr marL="0" indent="0">
              <a:buNone/>
            </a:pPr>
            <a:r>
              <a:rPr lang="en-US" u="sng" dirty="0">
                <a:solidFill>
                  <a:srgbClr val="0070C0"/>
                </a:solidFill>
              </a:rPr>
              <a:t>https://www.fa.ufl.edu/directives/sales-and-use-tax-2/</a:t>
            </a:r>
          </a:p>
          <a:p>
            <a:endParaRPr lang="en-US" dirty="0">
              <a:solidFill>
                <a:schemeClr val="bg1"/>
              </a:solidFill>
            </a:endParaRPr>
          </a:p>
        </p:txBody>
      </p:sp>
      <p:pic>
        <p:nvPicPr>
          <p:cNvPr id="3" name="Picture 2">
            <a:extLst>
              <a:ext uri="{FF2B5EF4-FFF2-40B4-BE49-F238E27FC236}">
                <a16:creationId xmlns:a16="http://schemas.microsoft.com/office/drawing/2014/main" id="{AF782920-9E20-4FA5-B4EC-0988B75BC2EA}"/>
              </a:ext>
            </a:extLst>
          </p:cNvPr>
          <p:cNvPicPr>
            <a:picLocks noChangeAspect="1"/>
          </p:cNvPicPr>
          <p:nvPr/>
        </p:nvPicPr>
        <p:blipFill>
          <a:blip r:embed="rId3"/>
          <a:stretch>
            <a:fillRect/>
          </a:stretch>
        </p:blipFill>
        <p:spPr>
          <a:xfrm>
            <a:off x="3788226" y="2755900"/>
            <a:ext cx="7792387" cy="3568700"/>
          </a:xfrm>
          <a:prstGeom prst="rect">
            <a:avLst/>
          </a:prstGeom>
          <a:effectLst>
            <a:glow rad="63500">
              <a:schemeClr val="accent2">
                <a:satMod val="175000"/>
                <a:alpha val="40000"/>
              </a:schemeClr>
            </a:glow>
            <a:outerShdw blurRad="50800" dist="38100" dir="5400000" algn="t" rotWithShape="0">
              <a:prstClr val="black">
                <a:alpha val="40000"/>
              </a:prstClr>
            </a:outerShdw>
          </a:effectLst>
        </p:spPr>
      </p:pic>
      <p:sp>
        <p:nvSpPr>
          <p:cNvPr id="6" name="Arrow: Left 5">
            <a:extLst>
              <a:ext uri="{FF2B5EF4-FFF2-40B4-BE49-F238E27FC236}">
                <a16:creationId xmlns:a16="http://schemas.microsoft.com/office/drawing/2014/main" id="{B9B8EFD7-958A-4B20-A5CF-08122068F21E}"/>
              </a:ext>
            </a:extLst>
          </p:cNvPr>
          <p:cNvSpPr/>
          <p:nvPr/>
        </p:nvSpPr>
        <p:spPr>
          <a:xfrm>
            <a:off x="11312670" y="5651500"/>
            <a:ext cx="485086" cy="2765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2519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E987F5A6-9E2B-45C0-B2BC-AD4E2805D65D}"/>
              </a:ext>
            </a:extLst>
          </p:cNvPr>
          <p:cNvPicPr>
            <a:picLocks noChangeAspect="1"/>
          </p:cNvPicPr>
          <p:nvPr/>
        </p:nvPicPr>
        <p:blipFill rotWithShape="1">
          <a:blip r:embed="rId3">
            <a:duotone>
              <a:prstClr val="black"/>
              <a:schemeClr val="accent5">
                <a:tint val="45000"/>
                <a:satMod val="400000"/>
              </a:schemeClr>
            </a:duotone>
            <a:alphaModFix amt="25000"/>
          </a:blip>
          <a:srcRect t="15126"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FBC143F0-05EC-4F30-BD7B-6154DD9F6BF1}"/>
              </a:ext>
            </a:extLst>
          </p:cNvPr>
          <p:cNvSpPr>
            <a:spLocks noGrp="1"/>
          </p:cNvSpPr>
          <p:nvPr>
            <p:ph type="ctrTitle"/>
          </p:nvPr>
        </p:nvSpPr>
        <p:spPr>
          <a:xfrm>
            <a:off x="1605280" y="1447800"/>
            <a:ext cx="8903549" cy="1620520"/>
          </a:xfrm>
        </p:spPr>
        <p:txBody>
          <a:bodyPr>
            <a:normAutofit fontScale="90000"/>
          </a:bodyPr>
          <a:lstStyle/>
          <a:p>
            <a:pPr algn="ctr"/>
            <a:r>
              <a:rPr lang="en-US" dirty="0">
                <a:solidFill>
                  <a:schemeClr val="tx1"/>
                </a:solidFill>
              </a:rPr>
              <a:t>Sales Tax Exemption</a:t>
            </a:r>
          </a:p>
        </p:txBody>
      </p:sp>
      <p:sp>
        <p:nvSpPr>
          <p:cNvPr id="19" name="Rectangle 18">
            <a:extLst>
              <a:ext uri="{FF2B5EF4-FFF2-40B4-BE49-F238E27FC236}">
                <a16:creationId xmlns:a16="http://schemas.microsoft.com/office/drawing/2014/main" id="{AC06C169-D638-4037-8007-8B00C2FC5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4831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D7B67C8B-C015-4C06-B886-6316A0BB3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rmAutofit/>
          </a:bodyPr>
          <a:lstStyle/>
          <a:p>
            <a:r>
              <a:rPr lang="en-US" dirty="0"/>
              <a:t>Sales Tax Exemption</a:t>
            </a:r>
          </a:p>
        </p:txBody>
      </p:sp>
      <p:sp>
        <p:nvSpPr>
          <p:cNvPr id="13" name="Rectangle 12">
            <a:extLst>
              <a:ext uri="{FF2B5EF4-FFF2-40B4-BE49-F238E27FC236}">
                <a16:creationId xmlns:a16="http://schemas.microsoft.com/office/drawing/2014/main" id="{6273E6A2-6B02-4AE4-8309-CB2004F2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
            <a:extLst>
              <a:ext uri="{FF2B5EF4-FFF2-40B4-BE49-F238E27FC236}">
                <a16:creationId xmlns:a16="http://schemas.microsoft.com/office/drawing/2014/main" id="{53E12C6B-97EC-4BE9-A226-D81D570E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pic>
        <p:nvPicPr>
          <p:cNvPr id="6" name="Picture 5">
            <a:extLst>
              <a:ext uri="{FF2B5EF4-FFF2-40B4-BE49-F238E27FC236}">
                <a16:creationId xmlns:a16="http://schemas.microsoft.com/office/drawing/2014/main" id="{85061BA1-FA39-4CE8-B7C5-AD1C2C99D248}"/>
              </a:ext>
            </a:extLst>
          </p:cNvPr>
          <p:cNvPicPr>
            <a:picLocks noChangeAspect="1"/>
          </p:cNvPicPr>
          <p:nvPr/>
        </p:nvPicPr>
        <p:blipFill>
          <a:blip r:embed="rId3"/>
          <a:stretch>
            <a:fillRect/>
          </a:stretch>
        </p:blipFill>
        <p:spPr>
          <a:xfrm>
            <a:off x="292958" y="2765322"/>
            <a:ext cx="6018619" cy="2708377"/>
          </a:xfrm>
          <a:prstGeom prst="rect">
            <a:avLst/>
          </a:prstGeom>
          <a:effectLst>
            <a:glow rad="63500">
              <a:schemeClr val="accent2">
                <a:satMod val="175000"/>
                <a:alpha val="40000"/>
              </a:schemeClr>
            </a:glow>
          </a:effectLst>
        </p:spPr>
      </p:pic>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21089" y="2765321"/>
            <a:ext cx="4358671" cy="3463411"/>
          </a:xfrm>
        </p:spPr>
        <p:txBody>
          <a:bodyPr>
            <a:normAutofit lnSpcReduction="10000"/>
          </a:bodyPr>
          <a:lstStyle/>
          <a:p>
            <a:pPr marL="0" indent="0">
              <a:buNone/>
            </a:pPr>
            <a:r>
              <a:rPr lang="en-US" dirty="0">
                <a:solidFill>
                  <a:schemeClr val="bg1"/>
                </a:solidFill>
              </a:rPr>
              <a:t>Florida law (s. 212.031, F.S.) provides several tax exemptions for certain types or uses of real property. </a:t>
            </a:r>
          </a:p>
          <a:p>
            <a:pPr marL="0" indent="0">
              <a:buNone/>
            </a:pPr>
            <a:endParaRPr lang="en-US" sz="1100" dirty="0">
              <a:solidFill>
                <a:schemeClr val="bg1"/>
              </a:solidFill>
            </a:endParaRPr>
          </a:p>
          <a:p>
            <a:pPr marL="0" indent="0">
              <a:buNone/>
            </a:pPr>
            <a:r>
              <a:rPr lang="en-US" dirty="0">
                <a:solidFill>
                  <a:schemeClr val="bg1"/>
                </a:solidFill>
              </a:rPr>
              <a:t>The lease or rental of real property to nonprofit organizations that hold a current Florida Consumer’s Certificate of Exemption (Form DR-14) or to governmental entities is exempt.</a:t>
            </a:r>
          </a:p>
        </p:txBody>
      </p:sp>
    </p:spTree>
    <p:extLst>
      <p:ext uri="{BB962C8B-B14F-4D97-AF65-F5344CB8AC3E}">
        <p14:creationId xmlns:p14="http://schemas.microsoft.com/office/powerpoint/2010/main" val="2741369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D7B67C8B-C015-4C06-B886-6316A0BB3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rmAutofit/>
          </a:bodyPr>
          <a:lstStyle/>
          <a:p>
            <a:r>
              <a:rPr lang="en-US" dirty="0"/>
              <a:t>Sales Tax Exemption</a:t>
            </a:r>
          </a:p>
        </p:txBody>
      </p:sp>
      <p:sp>
        <p:nvSpPr>
          <p:cNvPr id="13" name="Rectangle 12">
            <a:extLst>
              <a:ext uri="{FF2B5EF4-FFF2-40B4-BE49-F238E27FC236}">
                <a16:creationId xmlns:a16="http://schemas.microsoft.com/office/drawing/2014/main" id="{6273E6A2-6B02-4AE4-8309-CB2004F2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
            <a:extLst>
              <a:ext uri="{FF2B5EF4-FFF2-40B4-BE49-F238E27FC236}">
                <a16:creationId xmlns:a16="http://schemas.microsoft.com/office/drawing/2014/main" id="{53E12C6B-97EC-4BE9-A226-D81D570E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pic>
        <p:nvPicPr>
          <p:cNvPr id="3" name="Picture 2">
            <a:extLst>
              <a:ext uri="{FF2B5EF4-FFF2-40B4-BE49-F238E27FC236}">
                <a16:creationId xmlns:a16="http://schemas.microsoft.com/office/drawing/2014/main" id="{054BDF71-CE50-BA2B-8FBC-C98137E75986}"/>
              </a:ext>
            </a:extLst>
          </p:cNvPr>
          <p:cNvPicPr>
            <a:picLocks noChangeAspect="1"/>
          </p:cNvPicPr>
          <p:nvPr/>
        </p:nvPicPr>
        <p:blipFill>
          <a:blip r:embed="rId3"/>
          <a:stretch>
            <a:fillRect/>
          </a:stretch>
        </p:blipFill>
        <p:spPr>
          <a:xfrm>
            <a:off x="1809946" y="1657314"/>
            <a:ext cx="7895341" cy="4808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Rounded Corners 21">
            <a:extLst>
              <a:ext uri="{FF2B5EF4-FFF2-40B4-BE49-F238E27FC236}">
                <a16:creationId xmlns:a16="http://schemas.microsoft.com/office/drawing/2014/main" id="{71351243-F873-2593-22A7-75C61235F281}"/>
              </a:ext>
            </a:extLst>
          </p:cNvPr>
          <p:cNvSpPr/>
          <p:nvPr/>
        </p:nvSpPr>
        <p:spPr>
          <a:xfrm>
            <a:off x="1809224" y="4259350"/>
            <a:ext cx="7895340" cy="9181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314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D7B67C8B-C015-4C06-B886-6316A0BB3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rmAutofit/>
          </a:bodyPr>
          <a:lstStyle/>
          <a:p>
            <a:r>
              <a:rPr lang="en-US" dirty="0"/>
              <a:t>Sales Tax Exemption</a:t>
            </a:r>
          </a:p>
        </p:txBody>
      </p:sp>
      <p:sp>
        <p:nvSpPr>
          <p:cNvPr id="13" name="Rectangle 12">
            <a:extLst>
              <a:ext uri="{FF2B5EF4-FFF2-40B4-BE49-F238E27FC236}">
                <a16:creationId xmlns:a16="http://schemas.microsoft.com/office/drawing/2014/main" id="{6273E6A2-6B02-4AE4-8309-CB2004F2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
            <a:extLst>
              <a:ext uri="{FF2B5EF4-FFF2-40B4-BE49-F238E27FC236}">
                <a16:creationId xmlns:a16="http://schemas.microsoft.com/office/drawing/2014/main" id="{53E12C6B-97EC-4BE9-A226-D81D570E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pic>
        <p:nvPicPr>
          <p:cNvPr id="6" name="Picture 5">
            <a:extLst>
              <a:ext uri="{FF2B5EF4-FFF2-40B4-BE49-F238E27FC236}">
                <a16:creationId xmlns:a16="http://schemas.microsoft.com/office/drawing/2014/main" id="{67840F9F-536F-F233-4313-D17BE225B50B}"/>
              </a:ext>
            </a:extLst>
          </p:cNvPr>
          <p:cNvPicPr>
            <a:picLocks noChangeAspect="1"/>
          </p:cNvPicPr>
          <p:nvPr/>
        </p:nvPicPr>
        <p:blipFill>
          <a:blip r:embed="rId3"/>
          <a:stretch>
            <a:fillRect/>
          </a:stretch>
        </p:blipFill>
        <p:spPr>
          <a:xfrm>
            <a:off x="1622149" y="1381123"/>
            <a:ext cx="9086850" cy="508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8904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dirty="0"/>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538480" y="452718"/>
            <a:ext cx="9512354" cy="1097246"/>
          </a:xfrm>
        </p:spPr>
        <p:txBody>
          <a:bodyPr anchor="ctr">
            <a:normAutofit/>
          </a:bodyPr>
          <a:lstStyle/>
          <a:p>
            <a:r>
              <a:rPr lang="en-US" dirty="0">
                <a:solidFill>
                  <a:srgbClr val="FFFFFF"/>
                </a:solidFill>
              </a:rPr>
              <a:t>Recent Questions </a:t>
            </a:r>
          </a:p>
        </p:txBody>
      </p:sp>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1103312" y="2305966"/>
            <a:ext cx="9895246" cy="4339931"/>
          </a:xfrm>
        </p:spPr>
        <p:txBody>
          <a:bodyPr>
            <a:normAutofit/>
          </a:bodyPr>
          <a:lstStyle/>
          <a:p>
            <a:r>
              <a:rPr lang="en-US" b="1" dirty="0"/>
              <a:t>Are community garden plot rentals the same as booth rentals, and are they taxable? </a:t>
            </a:r>
          </a:p>
          <a:p>
            <a:pPr lvl="1">
              <a:buFont typeface="Wingdings" panose="05000000000000000000" pitchFamily="2" charset="2"/>
              <a:buChar char="Ø"/>
            </a:pPr>
            <a:r>
              <a:rPr lang="en-US" sz="2000" dirty="0"/>
              <a:t>Yes, rental of real property (a garden plot) is subject to sales tax as a rental of commercial real property, similar to a vendor booth rental (unless the purchaser is exempt and provides a DR-14 or DR-13 certificate.)</a:t>
            </a:r>
          </a:p>
          <a:p>
            <a:r>
              <a:rPr lang="en-US" b="1" dirty="0"/>
              <a:t>What are the consequences of non-compliance with Florida sales tax regulations?</a:t>
            </a:r>
          </a:p>
          <a:p>
            <a:pPr lvl="1">
              <a:buFont typeface="Wingdings" panose="05000000000000000000" pitchFamily="2" charset="2"/>
              <a:buChar char="Ø"/>
            </a:pPr>
            <a:r>
              <a:rPr lang="en-US" sz="2000" dirty="0"/>
              <a:t>Non-compliance with Florida sales tax regulations can result in penalties, interest charges, and potential legal action by the Florida Department of Revenue. It is essential for property owners to understand and fulfill their tax obligations to avoid these consequences.</a:t>
            </a:r>
          </a:p>
          <a:p>
            <a:pPr lvl="1">
              <a:buFont typeface="Wingdings" panose="05000000000000000000" pitchFamily="2" charset="2"/>
              <a:buChar char="Ø"/>
            </a:pPr>
            <a:endParaRPr lang="en-US" sz="2000" dirty="0"/>
          </a:p>
          <a:p>
            <a:pPr lvl="1">
              <a:buFont typeface="Wingdings" panose="05000000000000000000" pitchFamily="2" charset="2"/>
              <a:buChar char="Ø"/>
            </a:pPr>
            <a:endParaRPr lang="en-US" sz="2000" dirty="0"/>
          </a:p>
        </p:txBody>
      </p:sp>
    </p:spTree>
    <p:extLst>
      <p:ext uri="{BB962C8B-B14F-4D97-AF65-F5344CB8AC3E}">
        <p14:creationId xmlns:p14="http://schemas.microsoft.com/office/powerpoint/2010/main" val="267433658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53143" y="2648932"/>
            <a:ext cx="3522879" cy="3467809"/>
          </a:xfrm>
        </p:spPr>
        <p:txBody>
          <a:bodyPr>
            <a:normAutofit/>
          </a:bodyPr>
          <a:lstStyle/>
          <a:p>
            <a:pPr algn="ctr"/>
            <a:r>
              <a:rPr lang="en-US" dirty="0">
                <a:solidFill>
                  <a:srgbClr val="FFFFFF"/>
                </a:solidFill>
              </a:rPr>
              <a:t>Sales Tax Resources</a:t>
            </a:r>
          </a:p>
        </p:txBody>
      </p:sp>
      <p:sp>
        <p:nvSpPr>
          <p:cNvPr id="5" name="Content Placeholder 4">
            <a:extLst>
              <a:ext uri="{FF2B5EF4-FFF2-40B4-BE49-F238E27FC236}">
                <a16:creationId xmlns:a16="http://schemas.microsoft.com/office/drawing/2014/main" id="{ABFD94E8-83BA-4298-B185-C141A2679BF1}"/>
              </a:ext>
            </a:extLst>
          </p:cNvPr>
          <p:cNvSpPr>
            <a:spLocks noGrp="1"/>
          </p:cNvSpPr>
          <p:nvPr>
            <p:ph idx="1"/>
          </p:nvPr>
        </p:nvSpPr>
        <p:spPr>
          <a:xfrm>
            <a:off x="4990912" y="861848"/>
            <a:ext cx="6969860" cy="5864774"/>
          </a:xfrm>
        </p:spPr>
        <p:txBody>
          <a:bodyPr>
            <a:noAutofit/>
          </a:bodyPr>
          <a:lstStyle/>
          <a:p>
            <a:pPr>
              <a:lnSpc>
                <a:spcPct val="90000"/>
              </a:lnSpc>
            </a:pPr>
            <a:r>
              <a:rPr lang="en-US" dirty="0"/>
              <a:t>UF Sales and Use Tax Website</a:t>
            </a:r>
          </a:p>
          <a:p>
            <a:pPr marL="457200" lvl="1" indent="0">
              <a:lnSpc>
                <a:spcPct val="90000"/>
              </a:lnSpc>
              <a:buNone/>
            </a:pPr>
            <a:r>
              <a:rPr lang="en-US" dirty="0">
                <a:solidFill>
                  <a:srgbClr val="0070C0"/>
                </a:solidFill>
                <a:hlinkClick r:id="rId2">
                  <a:extLst>
                    <a:ext uri="{A12FA001-AC4F-418D-AE19-62706E023703}">
                      <ahyp:hlinkClr xmlns:ahyp="http://schemas.microsoft.com/office/drawing/2018/hyperlinkcolor" val="tx"/>
                    </a:ext>
                  </a:extLst>
                </a:hlinkClick>
              </a:rPr>
              <a:t>http://www.fa.ufl.edu/departments/auxiliary-and-service-center/tax-resources-for-departments/sales-and-use-tax/</a:t>
            </a:r>
            <a:endParaRPr lang="en-US" dirty="0">
              <a:solidFill>
                <a:srgbClr val="0070C0"/>
              </a:solidFill>
            </a:endParaRPr>
          </a:p>
          <a:p>
            <a:pPr>
              <a:lnSpc>
                <a:spcPct val="90000"/>
              </a:lnSpc>
            </a:pPr>
            <a:endParaRPr lang="en-US" dirty="0"/>
          </a:p>
          <a:p>
            <a:pPr>
              <a:lnSpc>
                <a:spcPct val="90000"/>
              </a:lnSpc>
            </a:pPr>
            <a:r>
              <a:rPr lang="en-US" dirty="0"/>
              <a:t>Florida Department of Revenue (FLDOR)  </a:t>
            </a:r>
          </a:p>
          <a:p>
            <a:pPr marL="457200" lvl="1" indent="0">
              <a:lnSpc>
                <a:spcPct val="90000"/>
              </a:lnSpc>
              <a:buNone/>
            </a:pPr>
            <a:r>
              <a:rPr lang="en-US" dirty="0">
                <a:solidFill>
                  <a:srgbClr val="0070C0"/>
                </a:solidFill>
                <a:hlinkClick r:id="rId3">
                  <a:extLst>
                    <a:ext uri="{A12FA001-AC4F-418D-AE19-62706E023703}">
                      <ahyp:hlinkClr xmlns:ahyp="http://schemas.microsoft.com/office/drawing/2018/hyperlinkcolor" val="tx"/>
                    </a:ext>
                  </a:extLst>
                </a:hlinkClick>
              </a:rPr>
              <a:t>http://floridarevenue.com/pages/default.aspx</a:t>
            </a:r>
            <a:endParaRPr lang="en-US" dirty="0">
              <a:solidFill>
                <a:srgbClr val="0070C0"/>
              </a:solidFill>
            </a:endParaRPr>
          </a:p>
          <a:p>
            <a:pPr>
              <a:lnSpc>
                <a:spcPct val="90000"/>
              </a:lnSpc>
            </a:pPr>
            <a:endParaRPr lang="en-US" dirty="0"/>
          </a:p>
          <a:p>
            <a:pPr>
              <a:lnSpc>
                <a:spcPct val="90000"/>
              </a:lnSpc>
            </a:pPr>
            <a:r>
              <a:rPr lang="en-US" dirty="0"/>
              <a:t>FLDOR Sales Tax Forms (DR-) and Guidance (GT-) 	</a:t>
            </a:r>
            <a:r>
              <a:rPr lang="en-US" sz="1800" dirty="0">
                <a:solidFill>
                  <a:srgbClr val="0070C0"/>
                </a:solidFill>
                <a:hlinkClick r:id="rId4">
                  <a:extLst>
                    <a:ext uri="{A12FA001-AC4F-418D-AE19-62706E023703}">
                      <ahyp:hlinkClr xmlns:ahyp="http://schemas.microsoft.com/office/drawing/2018/hyperlinkcolor" val="tx"/>
                    </a:ext>
                  </a:extLst>
                </a:hlinkClick>
              </a:rPr>
              <a:t>http://floridarevenue.com/Pages/forms_index.aspx</a:t>
            </a:r>
            <a:endParaRPr lang="en-US" sz="1800" dirty="0">
              <a:solidFill>
                <a:srgbClr val="0070C0"/>
              </a:solidFill>
            </a:endParaRPr>
          </a:p>
          <a:p>
            <a:pPr>
              <a:lnSpc>
                <a:spcPct val="90000"/>
              </a:lnSpc>
            </a:pPr>
            <a:endParaRPr lang="en-US" dirty="0"/>
          </a:p>
          <a:p>
            <a:pPr>
              <a:lnSpc>
                <a:spcPct val="90000"/>
              </a:lnSpc>
            </a:pPr>
            <a:r>
              <a:rPr lang="en-US" dirty="0"/>
              <a:t>Florida Statutes (Chapter 212 Tax on Sales, Use, and Other Transactions)</a:t>
            </a:r>
          </a:p>
          <a:p>
            <a:pPr marL="457200" lvl="1" indent="0">
              <a:lnSpc>
                <a:spcPct val="90000"/>
              </a:lnSpc>
              <a:buNone/>
            </a:pPr>
            <a:r>
              <a:rPr lang="en-US" dirty="0">
                <a:solidFill>
                  <a:srgbClr val="0070C0"/>
                </a:solidFill>
                <a:hlinkClick r:id="rId5">
                  <a:extLst>
                    <a:ext uri="{A12FA001-AC4F-418D-AE19-62706E023703}">
                      <ahyp:hlinkClr xmlns:ahyp="http://schemas.microsoft.com/office/drawing/2018/hyperlinkcolor" val="tx"/>
                    </a:ext>
                  </a:extLst>
                </a:hlinkClick>
              </a:rPr>
              <a:t>http://www.leg.state.fl.us/Statutes/index.cfm?App_mode=Display_Statute&amp;URL=0200-0299/0212/0212ContentsIndex.html&amp;StatuteYear=2021&amp;Title=%2D%3E2021%2D%3EChapter%20212</a:t>
            </a:r>
            <a:endParaRPr lang="en-US" dirty="0">
              <a:solidFill>
                <a:srgbClr val="0070C0"/>
              </a:solidFill>
            </a:endParaRPr>
          </a:p>
        </p:txBody>
      </p:sp>
    </p:spTree>
    <p:extLst>
      <p:ext uri="{BB962C8B-B14F-4D97-AF65-F5344CB8AC3E}">
        <p14:creationId xmlns:p14="http://schemas.microsoft.com/office/powerpoint/2010/main" val="135393944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University of Florida News">
            <a:extLst>
              <a:ext uri="{FF2B5EF4-FFF2-40B4-BE49-F238E27FC236}">
                <a16:creationId xmlns:a16="http://schemas.microsoft.com/office/drawing/2014/main" id="{171EEAF4-3A95-4C5C-BAE5-C13E1596946E}"/>
              </a:ext>
            </a:extLst>
          </p:cNvPr>
          <p:cNvPicPr>
            <a:picLocks noChangeAspect="1" noChangeArrowheads="1"/>
          </p:cNvPicPr>
          <p:nvPr/>
        </p:nvPicPr>
        <p:blipFill rotWithShape="1">
          <a:blip r:link="rId3">
            <a:extLst>
              <a:ext uri="{28A0092B-C50C-407E-A947-70E740481C1C}">
                <a14:useLocalDpi xmlns:a14="http://schemas.microsoft.com/office/drawing/2010/main" val="0"/>
              </a:ext>
            </a:extLst>
          </a:blip>
          <a:srcRect r="83994"/>
          <a:stretch>
            <a:fillRect/>
          </a:stretch>
        </p:blipFill>
        <p:spPr bwMode="auto">
          <a:xfrm>
            <a:off x="4763" y="4763"/>
            <a:ext cx="741966" cy="60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ow to host a Yammer online Q&amp;A - ClearBox Consulting">
            <a:extLst>
              <a:ext uri="{FF2B5EF4-FFF2-40B4-BE49-F238E27FC236}">
                <a16:creationId xmlns:a16="http://schemas.microsoft.com/office/drawing/2014/main" id="{DD5D18B8-1F3A-448D-995A-53CAE11AF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715" y="1097280"/>
            <a:ext cx="6399036" cy="34350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2777D449-6E08-46B4-AC3A-C2F30FD96ADB}"/>
              </a:ext>
            </a:extLst>
          </p:cNvPr>
          <p:cNvSpPr>
            <a:spLocks noGrp="1"/>
          </p:cNvSpPr>
          <p:nvPr>
            <p:ph type="title"/>
          </p:nvPr>
        </p:nvSpPr>
        <p:spPr>
          <a:xfrm>
            <a:off x="2503714" y="4593316"/>
            <a:ext cx="6399036" cy="1390216"/>
          </a:xfrm>
          <a:ln w="104775" cmpd="thinThick">
            <a:solidFill>
              <a:srgbClr val="FF6600"/>
            </a:solidFill>
          </a:ln>
        </p:spPr>
        <p:txBody>
          <a:bodyPr vert="horz" lIns="91440" tIns="45720" rIns="91440" bIns="45720" rtlCol="0" anchor="ctr">
            <a:normAutofit fontScale="90000"/>
          </a:bodyPr>
          <a:lstStyle/>
          <a:p>
            <a:pPr algn="ctr"/>
            <a:r>
              <a:rPr lang="en-US" sz="9600" b="1" kern="1200" dirty="0">
                <a:solidFill>
                  <a:srgbClr val="FF6600"/>
                </a:solidFill>
                <a:latin typeface="+mj-lt"/>
                <a:ea typeface="+mj-ea"/>
                <a:cs typeface="+mj-cs"/>
              </a:rPr>
              <a:t>Thank You!</a:t>
            </a:r>
          </a:p>
        </p:txBody>
      </p:sp>
      <p:pic>
        <p:nvPicPr>
          <p:cNvPr id="17" name="Picture 16">
            <a:extLst>
              <a:ext uri="{FF2B5EF4-FFF2-40B4-BE49-F238E27FC236}">
                <a16:creationId xmlns:a16="http://schemas.microsoft.com/office/drawing/2014/main" id="{4C207A97-528F-4718-9958-79C1692D9E1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3579" y="6356350"/>
            <a:ext cx="2295525" cy="419100"/>
          </a:xfrm>
          <a:prstGeom prst="rect">
            <a:avLst/>
          </a:prstGeom>
          <a:noFill/>
          <a:ln>
            <a:noFill/>
          </a:ln>
        </p:spPr>
      </p:pic>
    </p:spTree>
    <p:extLst>
      <p:ext uri="{BB962C8B-B14F-4D97-AF65-F5344CB8AC3E}">
        <p14:creationId xmlns:p14="http://schemas.microsoft.com/office/powerpoint/2010/main" val="2736829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EE79F9-3BA9-46F7-BE41-BCCABFAF7B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A3A3A">
                  <a:lumMod val="60000"/>
                  <a:lumOff val="40000"/>
                </a:srgbClr>
              </a:solidFill>
              <a:effectLst/>
              <a:uLnTx/>
              <a:uFillTx/>
              <a:latin typeface="Tw Cen MT" panose="020B0602020104020603" pitchFamily="34" charset="77"/>
              <a:ea typeface="+mn-ea"/>
              <a:cs typeface="+mn-cs"/>
            </a:endParaRPr>
          </a:p>
        </p:txBody>
      </p:sp>
      <p:sp>
        <p:nvSpPr>
          <p:cNvPr id="6" name="Text Placeholder 48">
            <a:extLst>
              <a:ext uri="{FF2B5EF4-FFF2-40B4-BE49-F238E27FC236}">
                <a16:creationId xmlns:a16="http://schemas.microsoft.com/office/drawing/2014/main" id="{DC61E36B-EAB2-4789-AAA1-63A822D55BDD}"/>
              </a:ext>
            </a:extLst>
          </p:cNvPr>
          <p:cNvSpPr txBox="1">
            <a:spLocks/>
          </p:cNvSpPr>
          <p:nvPr/>
        </p:nvSpPr>
        <p:spPr>
          <a:xfrm>
            <a:off x="802501" y="3155407"/>
            <a:ext cx="2526566"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rgbClr val="000000"/>
                </a:solidFill>
                <a:latin typeface="Tw Cen MT"/>
              </a:rPr>
              <a:t>Farley Leiriao</a:t>
            </a: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7" name="Text Placeholder 49">
            <a:extLst>
              <a:ext uri="{FF2B5EF4-FFF2-40B4-BE49-F238E27FC236}">
                <a16:creationId xmlns:a16="http://schemas.microsoft.com/office/drawing/2014/main" id="{D634FFEC-2DFA-42EF-87D2-05ED56253496}"/>
              </a:ext>
            </a:extLst>
          </p:cNvPr>
          <p:cNvSpPr txBox="1">
            <a:spLocks/>
          </p:cNvSpPr>
          <p:nvPr/>
        </p:nvSpPr>
        <p:spPr>
          <a:xfrm>
            <a:off x="635688" y="3482881"/>
            <a:ext cx="2526566" cy="404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Auxiliary Assistant Controller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8" name="Text Placeholder 51">
            <a:extLst>
              <a:ext uri="{FF2B5EF4-FFF2-40B4-BE49-F238E27FC236}">
                <a16:creationId xmlns:a16="http://schemas.microsoft.com/office/drawing/2014/main" id="{89F3EC47-B086-4835-96B8-D9908F0DCF93}"/>
              </a:ext>
            </a:extLst>
          </p:cNvPr>
          <p:cNvSpPr txBox="1">
            <a:spLocks/>
          </p:cNvSpPr>
          <p:nvPr/>
        </p:nvSpPr>
        <p:spPr>
          <a:xfrm>
            <a:off x="4499598" y="3153141"/>
            <a:ext cx="2526566"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Tw Cen MT"/>
                <a:ea typeface="+mn-ea"/>
                <a:cs typeface="+mn-cs"/>
              </a:rPr>
              <a:t>BRIAN KUHL</a:t>
            </a:r>
          </a:p>
        </p:txBody>
      </p:sp>
      <p:sp>
        <p:nvSpPr>
          <p:cNvPr id="9" name="Text Placeholder 60">
            <a:extLst>
              <a:ext uri="{FF2B5EF4-FFF2-40B4-BE49-F238E27FC236}">
                <a16:creationId xmlns:a16="http://schemas.microsoft.com/office/drawing/2014/main" id="{4E86B5F6-ADCC-45FA-9022-B85E45B3417A}"/>
              </a:ext>
            </a:extLst>
          </p:cNvPr>
          <p:cNvSpPr txBox="1">
            <a:spLocks/>
          </p:cNvSpPr>
          <p:nvPr/>
        </p:nvSpPr>
        <p:spPr>
          <a:xfrm>
            <a:off x="4114105" y="3462495"/>
            <a:ext cx="2188029" cy="404812"/>
          </a:xfrm>
          <a:prstGeom prst="rect">
            <a:avLst/>
          </a:prstGeom>
        </p:spPr>
        <p:txBody>
          <a:bodyPr/>
          <a:lstStyle>
            <a:defPPr>
              <a:defRPr lang="en-US"/>
            </a:defPPr>
            <a:lvl1pPr indent="0">
              <a:lnSpc>
                <a:spcPct val="90000"/>
              </a:lnSpc>
              <a:spcBef>
                <a:spcPts val="1000"/>
              </a:spcBef>
              <a:buFont typeface="Arial" panose="020B0604020202020204" pitchFamily="34" charset="0"/>
              <a:buNone/>
              <a:defRPr sz="12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rgbClr val="000000"/>
                </a:solidFill>
                <a:latin typeface="Tw Cen MT"/>
              </a:rPr>
              <a:t>Tax Director</a:t>
            </a: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10" name="Text Placeholder 62">
            <a:extLst>
              <a:ext uri="{FF2B5EF4-FFF2-40B4-BE49-F238E27FC236}">
                <a16:creationId xmlns:a16="http://schemas.microsoft.com/office/drawing/2014/main" id="{869C7365-D849-4FCE-AEBA-EC57F2D468A5}"/>
              </a:ext>
            </a:extLst>
          </p:cNvPr>
          <p:cNvSpPr txBox="1">
            <a:spLocks/>
          </p:cNvSpPr>
          <p:nvPr/>
        </p:nvSpPr>
        <p:spPr>
          <a:xfrm>
            <a:off x="7580350" y="3090647"/>
            <a:ext cx="2835847"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Tw Cen MT"/>
                <a:ea typeface="+mn-ea"/>
                <a:cs typeface="+mn-cs"/>
              </a:rPr>
              <a:t>ALEXANDER HERNANDEZ</a:t>
            </a:r>
          </a:p>
        </p:txBody>
      </p:sp>
      <p:sp>
        <p:nvSpPr>
          <p:cNvPr id="11" name="Text Placeholder 63">
            <a:extLst>
              <a:ext uri="{FF2B5EF4-FFF2-40B4-BE49-F238E27FC236}">
                <a16:creationId xmlns:a16="http://schemas.microsoft.com/office/drawing/2014/main" id="{6D8FA0E1-3C05-4E75-A03D-0A1495FC87B1}"/>
              </a:ext>
            </a:extLst>
          </p:cNvPr>
          <p:cNvSpPr txBox="1">
            <a:spLocks/>
          </p:cNvSpPr>
          <p:nvPr/>
        </p:nvSpPr>
        <p:spPr>
          <a:xfrm>
            <a:off x="8295588" y="3393107"/>
            <a:ext cx="2416556" cy="311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Accountant</a:t>
            </a:r>
            <a:r>
              <a:rPr kumimoji="0" lang="en-US" sz="1400" b="0" i="0" u="none" strike="noStrike" kern="1200" cap="none" spc="0" normalizeH="0" baseline="0" noProof="0" dirty="0">
                <a:ln>
                  <a:noFill/>
                </a:ln>
                <a:solidFill>
                  <a:srgbClr val="000000"/>
                </a:solidFill>
                <a:effectLst/>
                <a:uLnTx/>
                <a:uFillTx/>
                <a:latin typeface="Tw Cen MT"/>
                <a:ea typeface="+mn-ea"/>
                <a:cs typeface="+mn-cs"/>
              </a:rPr>
              <a:t> III</a:t>
            </a:r>
          </a:p>
        </p:txBody>
      </p:sp>
      <p:sp>
        <p:nvSpPr>
          <p:cNvPr id="12" name="Text Placeholder 68">
            <a:extLst>
              <a:ext uri="{FF2B5EF4-FFF2-40B4-BE49-F238E27FC236}">
                <a16:creationId xmlns:a16="http://schemas.microsoft.com/office/drawing/2014/main" id="{C461E111-07B7-4FD9-B770-7464AD7A5AD7}"/>
              </a:ext>
            </a:extLst>
          </p:cNvPr>
          <p:cNvSpPr txBox="1">
            <a:spLocks/>
          </p:cNvSpPr>
          <p:nvPr/>
        </p:nvSpPr>
        <p:spPr>
          <a:xfrm>
            <a:off x="946906" y="5213541"/>
            <a:ext cx="2526566"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14" name="Text Placeholder 71">
            <a:extLst>
              <a:ext uri="{FF2B5EF4-FFF2-40B4-BE49-F238E27FC236}">
                <a16:creationId xmlns:a16="http://schemas.microsoft.com/office/drawing/2014/main" id="{ED283D5B-44A4-4C8F-AC33-23999E856D8F}"/>
              </a:ext>
            </a:extLst>
          </p:cNvPr>
          <p:cNvSpPr txBox="1">
            <a:spLocks/>
          </p:cNvSpPr>
          <p:nvPr/>
        </p:nvSpPr>
        <p:spPr>
          <a:xfrm>
            <a:off x="4452785" y="5256339"/>
            <a:ext cx="2526566"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Tw Cen MT"/>
                <a:ea typeface="+mn-ea"/>
                <a:cs typeface="+mn-cs"/>
              </a:rPr>
              <a:t>DORIS FLORES</a:t>
            </a:r>
          </a:p>
        </p:txBody>
      </p:sp>
      <p:sp>
        <p:nvSpPr>
          <p:cNvPr id="15" name="Text Placeholder 72">
            <a:extLst>
              <a:ext uri="{FF2B5EF4-FFF2-40B4-BE49-F238E27FC236}">
                <a16:creationId xmlns:a16="http://schemas.microsoft.com/office/drawing/2014/main" id="{D19B4F9B-190A-4B1A-93C7-7B0FB81648A9}"/>
              </a:ext>
            </a:extLst>
          </p:cNvPr>
          <p:cNvSpPr txBox="1">
            <a:spLocks/>
          </p:cNvSpPr>
          <p:nvPr/>
        </p:nvSpPr>
        <p:spPr>
          <a:xfrm>
            <a:off x="4586911" y="5533049"/>
            <a:ext cx="1468364" cy="404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Accountant III</a:t>
            </a:r>
          </a:p>
        </p:txBody>
      </p:sp>
      <p:sp>
        <p:nvSpPr>
          <p:cNvPr id="16" name="Title 1">
            <a:extLst>
              <a:ext uri="{FF2B5EF4-FFF2-40B4-BE49-F238E27FC236}">
                <a16:creationId xmlns:a16="http://schemas.microsoft.com/office/drawing/2014/main" id="{56AC6F1F-5891-40CB-8894-926D7DCFC6F6}"/>
              </a:ext>
            </a:extLst>
          </p:cNvPr>
          <p:cNvSpPr txBox="1">
            <a:spLocks/>
          </p:cNvSpPr>
          <p:nvPr/>
        </p:nvSpPr>
        <p:spPr>
          <a:xfrm>
            <a:off x="874918" y="759915"/>
            <a:ext cx="8357616" cy="969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300">
                <a:solidFill>
                  <a:schemeClr val="tx2"/>
                </a:solidFill>
                <a:latin typeface="Bahnschrif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0" normalizeH="0" baseline="0" noProof="0" dirty="0">
                <a:ln>
                  <a:noFill/>
                </a:ln>
                <a:solidFill>
                  <a:srgbClr val="FF6600"/>
                </a:solidFill>
                <a:effectLst/>
                <a:uLnTx/>
                <a:uFillTx/>
                <a:latin typeface="Bahnschrift" panose="020B0502040204020203" pitchFamily="34" charset="0"/>
                <a:ea typeface="+mj-ea"/>
                <a:cs typeface="+mj-cs"/>
              </a:rPr>
              <a:t>Contact us</a:t>
            </a:r>
          </a:p>
        </p:txBody>
      </p:sp>
      <p:pic>
        <p:nvPicPr>
          <p:cNvPr id="17" name="Picture Placeholder 21">
            <a:extLst>
              <a:ext uri="{FF2B5EF4-FFF2-40B4-BE49-F238E27FC236}">
                <a16:creationId xmlns:a16="http://schemas.microsoft.com/office/drawing/2014/main" id="{C9B30D24-8923-4570-9623-13C25ACAF4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309" y="1859227"/>
            <a:ext cx="1224045" cy="1224045"/>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p:spPr>
      </p:pic>
      <p:pic>
        <p:nvPicPr>
          <p:cNvPr id="19" name="Picture Placeholder 21">
            <a:extLst>
              <a:ext uri="{FF2B5EF4-FFF2-40B4-BE49-F238E27FC236}">
                <a16:creationId xmlns:a16="http://schemas.microsoft.com/office/drawing/2014/main" id="{E8E21D59-0CE0-442C-A862-D83CADC6A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1052" y="1888186"/>
            <a:ext cx="1349736" cy="1195086"/>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cmpd="sng" algn="ctr">
            <a:noFill/>
            <a:prstDash val="solid"/>
            <a:miter lim="800000"/>
          </a:ln>
          <a:effectLst/>
        </p:spPr>
      </p:pic>
      <p:pic>
        <p:nvPicPr>
          <p:cNvPr id="21" name="Picture Placeholder 8">
            <a:extLst>
              <a:ext uri="{FF2B5EF4-FFF2-40B4-BE49-F238E27FC236}">
                <a16:creationId xmlns:a16="http://schemas.microsoft.com/office/drawing/2014/main" id="{6625034E-E027-4159-839B-1E2080C5D278}"/>
              </a:ext>
            </a:extLst>
          </p:cNvPr>
          <p:cNvPicPr>
            <a:picLocks noChangeAspect="1"/>
          </p:cNvPicPr>
          <p:nvPr/>
        </p:nvPicPr>
        <p:blipFill>
          <a:blip r:embed="rId5">
            <a:extLst>
              <a:ext uri="{BEBA8EAE-BF5A-486C-A8C5-ECC9F3942E4B}">
                <a14:imgProps xmlns:a14="http://schemas.microsoft.com/office/drawing/2010/main">
                  <a14:imgLayer r:embed="rId6">
                    <a14:imgEffect>
                      <a14:saturation sat="115000"/>
                    </a14:imgEffect>
                    <a14:imgEffect>
                      <a14:brightnessContrast bright="-21000"/>
                    </a14:imgEffect>
                  </a14:imgLayer>
                </a14:imgProps>
              </a:ext>
              <a:ext uri="{28A0092B-C50C-407E-A947-70E740481C1C}">
                <a14:useLocalDpi xmlns:a14="http://schemas.microsoft.com/office/drawing/2010/main" val="0"/>
              </a:ext>
            </a:extLst>
          </a:blip>
          <a:srcRect t="7779" b="7779"/>
          <a:stretch>
            <a:fillRect/>
          </a:stretch>
        </p:blipFill>
        <p:spPr>
          <a:xfrm>
            <a:off x="4586911" y="3978278"/>
            <a:ext cx="1274474" cy="1273653"/>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p:spPr>
      </p:pic>
      <p:sp>
        <p:nvSpPr>
          <p:cNvPr id="22" name="Rectangle 21">
            <a:extLst>
              <a:ext uri="{FF2B5EF4-FFF2-40B4-BE49-F238E27FC236}">
                <a16:creationId xmlns:a16="http://schemas.microsoft.com/office/drawing/2014/main" id="{BA70ACC7-D1EE-40BF-BD8E-C1E49F1419A9}"/>
              </a:ext>
            </a:extLst>
          </p:cNvPr>
          <p:cNvSpPr/>
          <p:nvPr/>
        </p:nvSpPr>
        <p:spPr>
          <a:xfrm>
            <a:off x="8147327" y="4540431"/>
            <a:ext cx="397914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CC"/>
                </a:solidFill>
                <a:effectLst/>
                <a:uLnTx/>
                <a:uFillTx/>
                <a:latin typeface="Tw Cen MT"/>
                <a:ea typeface="+mn-ea"/>
                <a:cs typeface="+mn-cs"/>
              </a:rPr>
              <a:t>UF-AUX-CONTACTS-L</a:t>
            </a:r>
          </a:p>
        </p:txBody>
      </p:sp>
      <p:sp>
        <p:nvSpPr>
          <p:cNvPr id="23" name="Rectangle 22">
            <a:extLst>
              <a:ext uri="{FF2B5EF4-FFF2-40B4-BE49-F238E27FC236}">
                <a16:creationId xmlns:a16="http://schemas.microsoft.com/office/drawing/2014/main" id="{48D2864E-8906-4F4A-86A3-1BC29130CADE}"/>
              </a:ext>
            </a:extLst>
          </p:cNvPr>
          <p:cNvSpPr/>
          <p:nvPr/>
        </p:nvSpPr>
        <p:spPr>
          <a:xfrm>
            <a:off x="8185578" y="4023561"/>
            <a:ext cx="381837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w Cen MT"/>
                <a:ea typeface="+mn-ea"/>
                <a:cs typeface="+mn-cs"/>
              </a:rPr>
              <a:t>Sign up for the ListServ</a:t>
            </a: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p:txBody>
      </p:sp>
      <p:sp>
        <p:nvSpPr>
          <p:cNvPr id="24" name="Rectangle 23">
            <a:extLst>
              <a:ext uri="{FF2B5EF4-FFF2-40B4-BE49-F238E27FC236}">
                <a16:creationId xmlns:a16="http://schemas.microsoft.com/office/drawing/2014/main" id="{944AD6E0-9D54-43A4-93CD-F414232D92B0}"/>
              </a:ext>
            </a:extLst>
          </p:cNvPr>
          <p:cNvSpPr/>
          <p:nvPr/>
        </p:nvSpPr>
        <p:spPr>
          <a:xfrm>
            <a:off x="8185578" y="5118857"/>
            <a:ext cx="40636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w Cen MT"/>
                <a:ea typeface="+mn-ea"/>
                <a:cs typeface="+mn-cs"/>
              </a:rPr>
              <a:t>Phone: (352)294-7264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w Cen MT"/>
                <a:ea typeface="+mn-ea"/>
                <a:cs typeface="+mn-cs"/>
              </a:rPr>
              <a:t>E-mail: fa-sales-tax@ad.ufl.edu</a:t>
            </a:r>
          </a:p>
        </p:txBody>
      </p:sp>
      <p:pic>
        <p:nvPicPr>
          <p:cNvPr id="25" name="Picture 24">
            <a:extLst>
              <a:ext uri="{FF2B5EF4-FFF2-40B4-BE49-F238E27FC236}">
                <a16:creationId xmlns:a16="http://schemas.microsoft.com/office/drawing/2014/main" id="{75543153-6977-4006-B722-305C988FAD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0788" y="6281675"/>
            <a:ext cx="2295525" cy="419100"/>
          </a:xfrm>
          <a:prstGeom prst="rect">
            <a:avLst/>
          </a:prstGeom>
          <a:noFill/>
          <a:ln>
            <a:noFill/>
          </a:ln>
        </p:spPr>
      </p:pic>
      <p:pic>
        <p:nvPicPr>
          <p:cNvPr id="26" name="Picture 5" descr="University of Florida News">
            <a:extLst>
              <a:ext uri="{FF2B5EF4-FFF2-40B4-BE49-F238E27FC236}">
                <a16:creationId xmlns:a16="http://schemas.microsoft.com/office/drawing/2014/main" id="{2EFF1907-F8E3-4A34-A454-D61C416F7D94}"/>
              </a:ext>
            </a:extLst>
          </p:cNvPr>
          <p:cNvPicPr>
            <a:picLocks noChangeAspect="1" noChangeArrowheads="1"/>
          </p:cNvPicPr>
          <p:nvPr/>
        </p:nvPicPr>
        <p:blipFill rotWithShape="1">
          <a:blip r:link="rId8">
            <a:extLst>
              <a:ext uri="{28A0092B-C50C-407E-A947-70E740481C1C}">
                <a14:useLocalDpi xmlns:a14="http://schemas.microsoft.com/office/drawing/2010/main" val="0"/>
              </a:ext>
            </a:extLst>
          </a:blip>
          <a:srcRect r="83994"/>
          <a:stretch>
            <a:fillRect/>
          </a:stretch>
        </p:blipFill>
        <p:spPr bwMode="auto">
          <a:xfrm>
            <a:off x="4763" y="4763"/>
            <a:ext cx="741966" cy="60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2D1A98D-A3C8-3203-C048-3167693435E1}"/>
              </a:ext>
            </a:extLst>
          </p:cNvPr>
          <p:cNvPicPr>
            <a:picLocks noChangeAspect="1"/>
          </p:cNvPicPr>
          <p:nvPr/>
        </p:nvPicPr>
        <p:blipFill>
          <a:blip r:embed="rId9"/>
          <a:stretch>
            <a:fillRect/>
          </a:stretch>
        </p:blipFill>
        <p:spPr>
          <a:xfrm>
            <a:off x="4559426" y="1821538"/>
            <a:ext cx="1274174" cy="1274174"/>
          </a:xfrm>
          <a:prstGeom prst="rect">
            <a:avLst/>
          </a:prstGeom>
        </p:spPr>
      </p:pic>
    </p:spTree>
    <p:extLst>
      <p:ext uri="{BB962C8B-B14F-4D97-AF65-F5344CB8AC3E}">
        <p14:creationId xmlns:p14="http://schemas.microsoft.com/office/powerpoint/2010/main" val="104657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30" y="2548281"/>
            <a:ext cx="7362368" cy="3813882"/>
          </a:xfrm>
        </p:spPr>
        <p:txBody>
          <a:bodyPr>
            <a:normAutofit/>
          </a:bodyPr>
          <a:lstStyle/>
          <a:p>
            <a:pPr marL="0" indent="0">
              <a:buNone/>
            </a:pPr>
            <a:r>
              <a:rPr lang="en-US" sz="2400" dirty="0">
                <a:solidFill>
                  <a:schemeClr val="bg1"/>
                </a:solidFill>
              </a:rPr>
              <a:t>Tangible Personal Property (TPP) is:</a:t>
            </a:r>
          </a:p>
          <a:p>
            <a:pPr marL="0" indent="0">
              <a:buNone/>
            </a:pPr>
            <a:endParaRPr lang="en-US" sz="2400" dirty="0">
              <a:solidFill>
                <a:schemeClr val="bg1"/>
              </a:solidFill>
            </a:endParaRPr>
          </a:p>
          <a:p>
            <a:pPr marL="0" indent="0">
              <a:buNone/>
            </a:pPr>
            <a:r>
              <a:rPr lang="en-US" sz="2400" dirty="0">
                <a:solidFill>
                  <a:schemeClr val="bg1"/>
                </a:solidFill>
              </a:rPr>
              <a:t>“</a:t>
            </a:r>
            <a:r>
              <a:rPr lang="en-US" sz="2400" i="1" dirty="0">
                <a:solidFill>
                  <a:schemeClr val="bg1"/>
                </a:solidFill>
              </a:rPr>
              <a:t>Personal property that can be seen, weighed, measured, or touched or is any way perceptible to the senses…”</a:t>
            </a:r>
          </a:p>
        </p:txBody>
      </p:sp>
      <p:pic>
        <p:nvPicPr>
          <p:cNvPr id="3" name="Picture 2">
            <a:extLst>
              <a:ext uri="{FF2B5EF4-FFF2-40B4-BE49-F238E27FC236}">
                <a16:creationId xmlns:a16="http://schemas.microsoft.com/office/drawing/2014/main" id="{9A5AF8D8-3697-57B1-E056-A01F54986BED}"/>
              </a:ext>
            </a:extLst>
          </p:cNvPr>
          <p:cNvPicPr>
            <a:picLocks noChangeAspect="1"/>
          </p:cNvPicPr>
          <p:nvPr/>
        </p:nvPicPr>
        <p:blipFill>
          <a:blip r:embed="rId3"/>
          <a:stretch>
            <a:fillRect/>
          </a:stretch>
        </p:blipFill>
        <p:spPr>
          <a:xfrm>
            <a:off x="8719939" y="3098815"/>
            <a:ext cx="2683363" cy="2373225"/>
          </a:xfrm>
          <a:prstGeom prst="rect">
            <a:avLst/>
          </a:prstGeom>
        </p:spPr>
      </p:pic>
    </p:spTree>
    <p:extLst>
      <p:ext uri="{BB962C8B-B14F-4D97-AF65-F5344CB8AC3E}">
        <p14:creationId xmlns:p14="http://schemas.microsoft.com/office/powerpoint/2010/main" val="159989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UF Example</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8" y="2548281"/>
            <a:ext cx="7875139" cy="4007502"/>
          </a:xfrm>
        </p:spPr>
        <p:txBody>
          <a:bodyPr>
            <a:normAutofit lnSpcReduction="10000"/>
          </a:bodyPr>
          <a:lstStyle/>
          <a:p>
            <a:r>
              <a:rPr lang="en-US" sz="2400" dirty="0">
                <a:solidFill>
                  <a:schemeClr val="bg1"/>
                </a:solidFill>
              </a:rPr>
              <a:t>The UF Surplus Property department conducts online auctions of its obsolete or unneeded equipment inventory through the </a:t>
            </a:r>
            <a:r>
              <a:rPr lang="en-US" sz="2400" b="1" dirty="0">
                <a:solidFill>
                  <a:schemeClr val="bg1"/>
                </a:solidFill>
              </a:rPr>
              <a:t>Public Surplus </a:t>
            </a:r>
            <a:r>
              <a:rPr lang="en-US" sz="2400" dirty="0">
                <a:solidFill>
                  <a:schemeClr val="bg1"/>
                </a:solidFill>
              </a:rPr>
              <a:t>and </a:t>
            </a:r>
            <a:r>
              <a:rPr lang="en-US" sz="2400" b="1" dirty="0">
                <a:solidFill>
                  <a:schemeClr val="bg1"/>
                </a:solidFill>
              </a:rPr>
              <a:t>GovDeals </a:t>
            </a:r>
            <a:r>
              <a:rPr lang="en-US" sz="2400" dirty="0">
                <a:solidFill>
                  <a:schemeClr val="bg1"/>
                </a:solidFill>
              </a:rPr>
              <a:t>websites</a:t>
            </a:r>
          </a:p>
          <a:p>
            <a:endParaRPr lang="en-US" sz="2400" dirty="0">
              <a:solidFill>
                <a:schemeClr val="bg1"/>
              </a:solidFill>
            </a:endParaRPr>
          </a:p>
          <a:p>
            <a:r>
              <a:rPr lang="en-US" sz="2400" dirty="0">
                <a:solidFill>
                  <a:schemeClr val="bg1"/>
                </a:solidFill>
              </a:rPr>
              <a:t>FL sales taxes are assessed based on the type of purchaser and point of delivery or destination</a:t>
            </a:r>
          </a:p>
          <a:p>
            <a:endParaRPr lang="en-US" sz="2400" dirty="0">
              <a:solidFill>
                <a:schemeClr val="bg1"/>
              </a:solidFill>
            </a:endParaRPr>
          </a:p>
          <a:p>
            <a:r>
              <a:rPr lang="en-US" sz="2400" dirty="0">
                <a:solidFill>
                  <a:schemeClr val="bg1"/>
                </a:solidFill>
              </a:rPr>
              <a:t>The Florida </a:t>
            </a:r>
            <a:r>
              <a:rPr lang="en-US" sz="2400" u="sng" dirty="0">
                <a:solidFill>
                  <a:schemeClr val="bg1"/>
                </a:solidFill>
              </a:rPr>
              <a:t>county</a:t>
            </a:r>
            <a:r>
              <a:rPr lang="en-US" sz="2400" dirty="0">
                <a:solidFill>
                  <a:schemeClr val="bg1"/>
                </a:solidFill>
              </a:rPr>
              <a:t> of delivery determines the corresponding county </a:t>
            </a:r>
            <a:r>
              <a:rPr lang="en-US" sz="2400" b="1" dirty="0">
                <a:solidFill>
                  <a:schemeClr val="bg1"/>
                </a:solidFill>
              </a:rPr>
              <a:t>surtax</a:t>
            </a:r>
            <a:r>
              <a:rPr lang="en-US" sz="2400" dirty="0">
                <a:solidFill>
                  <a:schemeClr val="bg1"/>
                </a:solidFill>
              </a:rPr>
              <a:t> that also applies</a:t>
            </a:r>
          </a:p>
        </p:txBody>
      </p:sp>
      <p:pic>
        <p:nvPicPr>
          <p:cNvPr id="9" name="Graphic 8">
            <a:extLst>
              <a:ext uri="{FF2B5EF4-FFF2-40B4-BE49-F238E27FC236}">
                <a16:creationId xmlns:a16="http://schemas.microsoft.com/office/drawing/2014/main" id="{02AECEF2-E81F-4490-A8DB-99BCE90F6C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772510" y="2933702"/>
            <a:ext cx="2911585" cy="2728622"/>
          </a:xfrm>
          <a:prstGeom prst="rect">
            <a:avLst/>
          </a:prstGeom>
          <a:effectLst/>
        </p:spPr>
      </p:pic>
    </p:spTree>
    <p:extLst>
      <p:ext uri="{BB962C8B-B14F-4D97-AF65-F5344CB8AC3E}">
        <p14:creationId xmlns:p14="http://schemas.microsoft.com/office/powerpoint/2010/main" val="54813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Out of State</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817629"/>
            <a:ext cx="7740160" cy="3385041"/>
          </a:xfrm>
        </p:spPr>
        <p:txBody>
          <a:bodyPr>
            <a:normAutofit/>
          </a:bodyPr>
          <a:lstStyle/>
          <a:p>
            <a:r>
              <a:rPr lang="en-US" sz="2400" dirty="0">
                <a:solidFill>
                  <a:schemeClr val="bg1"/>
                </a:solidFill>
              </a:rPr>
              <a:t>Remember:  Items sold and delivered to a location </a:t>
            </a:r>
            <a:r>
              <a:rPr lang="en-US" sz="2400" b="1" dirty="0">
                <a:solidFill>
                  <a:schemeClr val="bg1"/>
                </a:solidFill>
              </a:rPr>
              <a:t>outside of Florida </a:t>
            </a:r>
            <a:r>
              <a:rPr lang="en-US" sz="2400" dirty="0">
                <a:solidFill>
                  <a:schemeClr val="bg1"/>
                </a:solidFill>
              </a:rPr>
              <a:t>are not subject to Florida sales tax</a:t>
            </a:r>
          </a:p>
          <a:p>
            <a:endParaRPr lang="en-US" sz="2400" dirty="0">
              <a:solidFill>
                <a:schemeClr val="bg1"/>
              </a:solidFill>
            </a:endParaRPr>
          </a:p>
          <a:p>
            <a:r>
              <a:rPr lang="en-US" sz="2400" dirty="0">
                <a:solidFill>
                  <a:schemeClr val="bg1"/>
                </a:solidFill>
              </a:rPr>
              <a:t>Keep records documenting the specific tangible personal property sold and that it was committed to export out of state</a:t>
            </a:r>
          </a:p>
        </p:txBody>
      </p:sp>
      <p:pic>
        <p:nvPicPr>
          <p:cNvPr id="9" name="Graphic 8" descr="Large truck on a highway">
            <a:extLst>
              <a:ext uri="{FF2B5EF4-FFF2-40B4-BE49-F238E27FC236}">
                <a16:creationId xmlns:a16="http://schemas.microsoft.com/office/drawing/2014/main" id="{02AECEF2-E81F-4490-A8DB-99BCE90F6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72510" y="3284057"/>
            <a:ext cx="2770562" cy="1839826"/>
          </a:xfrm>
          <a:prstGeom prst="rect">
            <a:avLst/>
          </a:prstGeom>
          <a:effectLst/>
        </p:spPr>
      </p:pic>
    </p:spTree>
    <p:extLst>
      <p:ext uri="{BB962C8B-B14F-4D97-AF65-F5344CB8AC3E}">
        <p14:creationId xmlns:p14="http://schemas.microsoft.com/office/powerpoint/2010/main" val="213977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Deposits</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7474653" cy="3680452"/>
          </a:xfrm>
        </p:spPr>
        <p:txBody>
          <a:bodyPr>
            <a:normAutofit/>
          </a:bodyPr>
          <a:lstStyle/>
          <a:p>
            <a:r>
              <a:rPr lang="en-US" sz="2400" dirty="0">
                <a:solidFill>
                  <a:schemeClr val="bg1"/>
                </a:solidFill>
              </a:rPr>
              <a:t>Fundraising proceeds through various events, including auctions, are typically directed to the University of Florida Foundation, Inc. as UF’s Direct Support Organization for advancement</a:t>
            </a:r>
          </a:p>
          <a:p>
            <a:endParaRPr lang="en-US" sz="2400" dirty="0">
              <a:solidFill>
                <a:schemeClr val="bg1"/>
              </a:solidFill>
            </a:endParaRPr>
          </a:p>
          <a:p>
            <a:r>
              <a:rPr lang="en-US" sz="2400" dirty="0">
                <a:solidFill>
                  <a:schemeClr val="bg1"/>
                </a:solidFill>
              </a:rPr>
              <a:t>These funds are later used within the university to support its mission of education, research, and public service</a:t>
            </a:r>
          </a:p>
        </p:txBody>
      </p:sp>
      <p:pic>
        <p:nvPicPr>
          <p:cNvPr id="5" name="Picture 4">
            <a:extLst>
              <a:ext uri="{FF2B5EF4-FFF2-40B4-BE49-F238E27FC236}">
                <a16:creationId xmlns:a16="http://schemas.microsoft.com/office/drawing/2014/main" id="{D7883C99-9D6C-A8B0-8342-90FEEFC09F28}"/>
              </a:ext>
            </a:extLst>
          </p:cNvPr>
          <p:cNvPicPr>
            <a:picLocks noChangeAspect="1"/>
          </p:cNvPicPr>
          <p:nvPr/>
        </p:nvPicPr>
        <p:blipFill>
          <a:blip r:embed="rId3"/>
          <a:stretch>
            <a:fillRect/>
          </a:stretch>
        </p:blipFill>
        <p:spPr>
          <a:xfrm>
            <a:off x="8399721" y="3072376"/>
            <a:ext cx="3316752" cy="2101167"/>
          </a:xfrm>
          <a:prstGeom prst="rect">
            <a:avLst/>
          </a:prstGeom>
        </p:spPr>
      </p:pic>
    </p:spTree>
    <p:extLst>
      <p:ext uri="{BB962C8B-B14F-4D97-AF65-F5344CB8AC3E}">
        <p14:creationId xmlns:p14="http://schemas.microsoft.com/office/powerpoint/2010/main" val="281225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Specific Exemptions</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548281"/>
            <a:ext cx="10478854" cy="3813882"/>
          </a:xfrm>
        </p:spPr>
        <p:txBody>
          <a:bodyPr>
            <a:normAutofit/>
          </a:bodyPr>
          <a:lstStyle/>
          <a:p>
            <a:pPr marL="0" indent="0">
              <a:buNone/>
            </a:pPr>
            <a:r>
              <a:rPr lang="en-US" sz="2400" dirty="0">
                <a:solidFill>
                  <a:schemeClr val="bg1"/>
                </a:solidFill>
              </a:rPr>
              <a:t>Some specific items, whether sold directly or at auction, are commonly exempted from Florida sales and use tax</a:t>
            </a:r>
          </a:p>
          <a:p>
            <a:pPr marL="0" indent="0">
              <a:buNone/>
            </a:pPr>
            <a:endParaRPr lang="en-US" sz="2400" dirty="0">
              <a:solidFill>
                <a:schemeClr val="bg1"/>
              </a:solidFill>
            </a:endParaRPr>
          </a:p>
          <a:p>
            <a:r>
              <a:rPr lang="en-US" sz="2400" b="1" dirty="0">
                <a:solidFill>
                  <a:schemeClr val="bg1"/>
                </a:solidFill>
              </a:rPr>
              <a:t>Gift cards </a:t>
            </a:r>
            <a:r>
              <a:rPr lang="en-US" sz="2400" dirty="0">
                <a:solidFill>
                  <a:schemeClr val="bg1"/>
                </a:solidFill>
              </a:rPr>
              <a:t>(because sales tax gets applied when the gift card is redeemed to make a purchase)</a:t>
            </a:r>
          </a:p>
          <a:p>
            <a:endParaRPr lang="en-US" sz="2400" dirty="0">
              <a:solidFill>
                <a:schemeClr val="bg1"/>
              </a:solidFill>
            </a:endParaRPr>
          </a:p>
          <a:p>
            <a:r>
              <a:rPr lang="en-US" sz="2400" b="1" dirty="0">
                <a:solidFill>
                  <a:schemeClr val="bg1"/>
                </a:solidFill>
              </a:rPr>
              <a:t>Plants for food </a:t>
            </a:r>
            <a:r>
              <a:rPr lang="en-US" sz="2400" dirty="0">
                <a:solidFill>
                  <a:schemeClr val="bg1"/>
                </a:solidFill>
              </a:rPr>
              <a:t>suitable for </a:t>
            </a:r>
            <a:r>
              <a:rPr lang="en-US" sz="2400" b="1" dirty="0">
                <a:solidFill>
                  <a:schemeClr val="bg1"/>
                </a:solidFill>
              </a:rPr>
              <a:t>human</a:t>
            </a:r>
            <a:r>
              <a:rPr lang="en-US" sz="2400" dirty="0">
                <a:solidFill>
                  <a:schemeClr val="bg1"/>
                </a:solidFill>
              </a:rPr>
              <a:t> consumption (e.g. fruit or vegetable seeds, plants, or trees)</a:t>
            </a:r>
          </a:p>
        </p:txBody>
      </p:sp>
    </p:spTree>
    <p:extLst>
      <p:ext uri="{BB962C8B-B14F-4D97-AF65-F5344CB8AC3E}">
        <p14:creationId xmlns:p14="http://schemas.microsoft.com/office/powerpoint/2010/main" val="309736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FB17DE-9FEB-4715-8E8C-6AC03CE87CAB}"/>
              </a:ext>
            </a:extLst>
          </p:cNvPr>
          <p:cNvSpPr>
            <a:spLocks noGrp="1"/>
          </p:cNvSpPr>
          <p:nvPr>
            <p:ph type="title"/>
          </p:nvPr>
        </p:nvSpPr>
        <p:spPr>
          <a:xfrm>
            <a:off x="648930" y="629267"/>
            <a:ext cx="9252154" cy="1016654"/>
          </a:xfrm>
        </p:spPr>
        <p:txBody>
          <a:bodyPr>
            <a:noAutofit/>
          </a:bodyPr>
          <a:lstStyle/>
          <a:p>
            <a:r>
              <a:rPr lang="en-US" sz="3200" dirty="0"/>
              <a:t>Auctions – Combined Purchase</a:t>
            </a:r>
          </a:p>
        </p:txBody>
      </p:sp>
      <p:sp>
        <p:nvSpPr>
          <p:cNvPr id="14" name="Rectangle 13">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dirty="0"/>
          </a:p>
        </p:txBody>
      </p:sp>
      <p:sp>
        <p:nvSpPr>
          <p:cNvPr id="19" name="Content Placeholder 4">
            <a:extLst>
              <a:ext uri="{FF2B5EF4-FFF2-40B4-BE49-F238E27FC236}">
                <a16:creationId xmlns:a16="http://schemas.microsoft.com/office/drawing/2014/main" id="{ABFD94E8-83BA-4298-B185-C141A2679BF1}"/>
              </a:ext>
            </a:extLst>
          </p:cNvPr>
          <p:cNvSpPr>
            <a:spLocks noGrp="1"/>
          </p:cNvSpPr>
          <p:nvPr>
            <p:ph idx="1"/>
          </p:nvPr>
        </p:nvSpPr>
        <p:spPr>
          <a:xfrm>
            <a:off x="648929" y="2727701"/>
            <a:ext cx="10199885" cy="3634461"/>
          </a:xfrm>
        </p:spPr>
        <p:txBody>
          <a:bodyPr>
            <a:normAutofit/>
          </a:bodyPr>
          <a:lstStyle/>
          <a:p>
            <a:pPr marL="0" indent="0">
              <a:buNone/>
            </a:pPr>
            <a:r>
              <a:rPr lang="en-US" sz="2400" dirty="0">
                <a:solidFill>
                  <a:schemeClr val="bg1"/>
                </a:solidFill>
              </a:rPr>
              <a:t>A winning auction bid might be for a combination of items, some of which are </a:t>
            </a:r>
            <a:r>
              <a:rPr lang="en-US" sz="2400" u="sng" dirty="0">
                <a:solidFill>
                  <a:schemeClr val="bg1"/>
                </a:solidFill>
              </a:rPr>
              <a:t>subject</a:t>
            </a:r>
            <a:r>
              <a:rPr lang="en-US" sz="2400" dirty="0">
                <a:solidFill>
                  <a:schemeClr val="bg1"/>
                </a:solidFill>
              </a:rPr>
              <a:t> to sales tax and some which are </a:t>
            </a:r>
            <a:r>
              <a:rPr lang="en-US" sz="2400" u="sng" dirty="0">
                <a:solidFill>
                  <a:schemeClr val="bg1"/>
                </a:solidFill>
              </a:rPr>
              <a:t>exempt</a:t>
            </a:r>
            <a:endParaRPr lang="en-US" sz="2400" dirty="0">
              <a:solidFill>
                <a:schemeClr val="bg1"/>
              </a:solidFill>
            </a:endParaRPr>
          </a:p>
          <a:p>
            <a:pPr>
              <a:buFont typeface="Wingdings" panose="05000000000000000000" pitchFamily="2" charset="2"/>
              <a:buChar char="Ø"/>
            </a:pPr>
            <a:endParaRPr lang="en-US" sz="2400" dirty="0">
              <a:solidFill>
                <a:schemeClr val="bg1"/>
              </a:solidFill>
            </a:endParaRPr>
          </a:p>
          <a:p>
            <a:pPr>
              <a:buFont typeface="Wingdings" panose="05000000000000000000" pitchFamily="2" charset="2"/>
              <a:buChar char="Ø"/>
            </a:pPr>
            <a:r>
              <a:rPr lang="en-US" sz="2400" dirty="0">
                <a:solidFill>
                  <a:schemeClr val="bg1"/>
                </a:solidFill>
              </a:rPr>
              <a:t>When these items are purchased </a:t>
            </a:r>
            <a:r>
              <a:rPr lang="en-US" sz="2400" b="1" dirty="0">
                <a:solidFill>
                  <a:schemeClr val="bg1"/>
                </a:solidFill>
              </a:rPr>
              <a:t>together as a single sale</a:t>
            </a:r>
            <a:r>
              <a:rPr lang="en-US" sz="2400" dirty="0">
                <a:solidFill>
                  <a:schemeClr val="bg1"/>
                </a:solidFill>
              </a:rPr>
              <a:t>, sales tax applies unless all of the individual items purchased are exempt from tax </a:t>
            </a:r>
          </a:p>
          <a:p>
            <a:pPr>
              <a:buFont typeface="Wingdings" panose="05000000000000000000" pitchFamily="2" charset="2"/>
              <a:buChar char="Ø"/>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402743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Creative Red 1">
      <a:dk1>
        <a:srgbClr val="000000"/>
      </a:dk1>
      <a:lt1>
        <a:srgbClr val="FFFFFF"/>
      </a:lt1>
      <a:dk2>
        <a:srgbClr val="3A3A3A"/>
      </a:dk2>
      <a:lt2>
        <a:srgbClr val="E7E6E6"/>
      </a:lt2>
      <a:accent1>
        <a:srgbClr val="632423"/>
      </a:accent1>
      <a:accent2>
        <a:srgbClr val="B51200"/>
      </a:accent2>
      <a:accent3>
        <a:srgbClr val="FD1B17"/>
      </a:accent3>
      <a:accent4>
        <a:srgbClr val="F9EBE5"/>
      </a:accent4>
      <a:accent5>
        <a:srgbClr val="03C9C6"/>
      </a:accent5>
      <a:accent6>
        <a:srgbClr val="01B9D1"/>
      </a:accent6>
      <a:hlink>
        <a:srgbClr val="0563C1"/>
      </a:hlink>
      <a:folHlink>
        <a:srgbClr val="954F72"/>
      </a:folHlink>
    </a:clrScheme>
    <a:fontScheme name="Custom 76">
      <a:majorFont>
        <a:latin typeface="Bahnschrif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ve Red_Win32_AP_v3" id="{489718BF-5BA9-42DA-9832-0D6458117CDF}" vid="{B56DAA54-D084-4F49-84BA-6965B108C5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5993</TotalTime>
  <Words>1722</Words>
  <Application>Microsoft Office PowerPoint</Application>
  <PresentationFormat>Widescreen</PresentationFormat>
  <Paragraphs>167</Paragraphs>
  <Slides>38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Bahnschrift</vt:lpstr>
      <vt:lpstr>Calibri</vt:lpstr>
      <vt:lpstr>Century Gothic</vt:lpstr>
      <vt:lpstr>Tw Cen MT</vt:lpstr>
      <vt:lpstr>Wingdings</vt:lpstr>
      <vt:lpstr>Wingdings 3</vt:lpstr>
      <vt:lpstr>Ion</vt:lpstr>
      <vt:lpstr>Office Theme</vt:lpstr>
      <vt:lpstr>Auctions</vt:lpstr>
      <vt:lpstr>Auctions</vt:lpstr>
      <vt:lpstr>Auctions</vt:lpstr>
      <vt:lpstr>Auctions</vt:lpstr>
      <vt:lpstr>Auctions – UF Example</vt:lpstr>
      <vt:lpstr>Auctions – Out of State</vt:lpstr>
      <vt:lpstr>Auctions - Deposits</vt:lpstr>
      <vt:lpstr>Auctions – Specific Exemptions</vt:lpstr>
      <vt:lpstr>Auctions – Combined Purchase</vt:lpstr>
      <vt:lpstr>Auctions – Certificates of Exemption</vt:lpstr>
      <vt:lpstr>Auctions – Professional Auctioneer</vt:lpstr>
      <vt:lpstr>Auctions – Professional Auctioneer</vt:lpstr>
      <vt:lpstr>Auctions – Nonprofits Benefiting Minors</vt:lpstr>
      <vt:lpstr>Auctions – Nonprofits Benefiting Minors</vt:lpstr>
      <vt:lpstr>Auctions – Recap</vt:lpstr>
      <vt:lpstr>Auctions – Q&amp;A</vt:lpstr>
      <vt:lpstr>Sales and Use Tax on the Rental, Lease, or License to Use Commercial Real Property: An Overview</vt:lpstr>
      <vt:lpstr>Sales and Use Tax</vt:lpstr>
      <vt:lpstr>Florida Tax Information Publication (TIP) #23A01-20</vt:lpstr>
      <vt:lpstr>Sales and Use Tax on the Rental, Lease, or License to Use Commercial Real Property</vt:lpstr>
      <vt:lpstr>Examples of taxable commercial real property rentals.  Section 212.031, Florida Satutes:</vt:lpstr>
      <vt:lpstr>Commercial Rentals</vt:lpstr>
      <vt:lpstr>Commercial Rentals</vt:lpstr>
      <vt:lpstr>County Surtax</vt:lpstr>
      <vt:lpstr>County Discretionary Sales Surtax</vt:lpstr>
      <vt:lpstr>County Discretionary Sales Surtax</vt:lpstr>
      <vt:lpstr>Sleeping Accommodations</vt:lpstr>
      <vt:lpstr>UF Sales Tax Reference Guide</vt:lpstr>
      <vt:lpstr>Operating Mechanisms</vt:lpstr>
      <vt:lpstr>UF Sales Tax Reference Guide</vt:lpstr>
      <vt:lpstr>Sales Tax Exemption</vt:lpstr>
      <vt:lpstr>Sales Tax Exemption</vt:lpstr>
      <vt:lpstr>Sales Tax Exemption</vt:lpstr>
      <vt:lpstr>Sales Tax Exemption</vt:lpstr>
      <vt:lpstr>Recent Questions </vt:lpstr>
      <vt:lpstr>Sales Tax Resources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Overview</dc:title>
  <dc:creator>Kuhl,Brian J</dc:creator>
  <cp:lastModifiedBy>Kuhl,Brian</cp:lastModifiedBy>
  <cp:revision>262</cp:revision>
  <dcterms:created xsi:type="dcterms:W3CDTF">2019-06-13T14:26:30Z</dcterms:created>
  <dcterms:modified xsi:type="dcterms:W3CDTF">2024-02-05T13:45:01Z</dcterms:modified>
</cp:coreProperties>
</file>