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19" r:id="rId4"/>
    <p:sldId id="345" r:id="rId5"/>
    <p:sldId id="346" r:id="rId6"/>
    <p:sldId id="321" r:id="rId7"/>
    <p:sldId id="356" r:id="rId8"/>
    <p:sldId id="357" r:id="rId9"/>
    <p:sldId id="350" r:id="rId10"/>
    <p:sldId id="358" r:id="rId11"/>
    <p:sldId id="359" r:id="rId12"/>
    <p:sldId id="351" r:id="rId13"/>
    <p:sldId id="349" r:id="rId14"/>
    <p:sldId id="360" r:id="rId15"/>
    <p:sldId id="838842081" r:id="rId16"/>
    <p:sldId id="333" r:id="rId17"/>
    <p:sldId id="352"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B9F4"/>
    <a:srgbClr val="1379F5"/>
    <a:srgbClr val="E7EDFF"/>
    <a:srgbClr val="FB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6F88F-F608-4A87-98E0-48D64B1F11A8}" v="93" dt="2024-02-01T17:54:00.693"/>
    <p1510:client id="{B407C009-62B7-4ADB-AE35-36E5C58CEA64}" v="6" dt="2024-02-01T23:17:33.196"/>
    <p1510:client id="{DC742551-6EAC-4550-999B-368A5CBA10ED}" v="516" dt="2024-02-01T19:35:15.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D2FCE-2DC0-433D-9E39-F64003964425}"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12C23-0BC4-498E-8EB4-E5DF2ADAEAE9}" type="slidenum">
              <a:rPr lang="en-US" smtClean="0"/>
              <a:t>‹#›</a:t>
            </a:fld>
            <a:endParaRPr lang="en-US"/>
          </a:p>
        </p:txBody>
      </p:sp>
    </p:spTree>
    <p:extLst>
      <p:ext uri="{BB962C8B-B14F-4D97-AF65-F5344CB8AC3E}">
        <p14:creationId xmlns:p14="http://schemas.microsoft.com/office/powerpoint/2010/main" val="423925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512C23-0BC4-498E-8EB4-E5DF2ADAEAE9}" type="slidenum">
              <a:rPr lang="en-US" smtClean="0"/>
              <a:t>1</a:t>
            </a:fld>
            <a:endParaRPr lang="en-US"/>
          </a:p>
        </p:txBody>
      </p:sp>
    </p:spTree>
    <p:extLst>
      <p:ext uri="{BB962C8B-B14F-4D97-AF65-F5344CB8AC3E}">
        <p14:creationId xmlns:p14="http://schemas.microsoft.com/office/powerpoint/2010/main" val="151850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Century Gothic" panose="020B0502020202020204" pitchFamily="34" charset="0"/>
              </a:rPr>
              <a:t>Clicking on the </a:t>
            </a:r>
            <a:r>
              <a:rPr lang="en-US" sz="1200" b="0" i="0" u="sng" strike="noStrike" kern="1200">
                <a:solidFill>
                  <a:srgbClr val="000000"/>
                </a:solidFill>
                <a:effectLst/>
                <a:latin typeface="Century Gothic" panose="020B0502020202020204" pitchFamily="34" charset="0"/>
              </a:rPr>
              <a:t>Rules and cancellation policy</a:t>
            </a:r>
            <a:r>
              <a:rPr lang="en-US" sz="1200" b="0" i="0" u="none" strike="noStrike" kern="1200">
                <a:solidFill>
                  <a:srgbClr val="000000"/>
                </a:solidFill>
                <a:effectLst/>
                <a:latin typeface="Century Gothic" panose="020B0502020202020204" pitchFamily="34" charset="0"/>
              </a:rPr>
              <a:t> will show you the nightly rates for the days you selected.  The rate listed on the initial search usually gives the highest rate over the stay.  As you can see here, the nights vary significantly.  From $141 to $549 per night.  Please make sure to check these rates and include these rates in your cost comparisons.</a:t>
            </a:r>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10</a:t>
            </a:fld>
            <a:endParaRPr lang="en-US"/>
          </a:p>
        </p:txBody>
      </p:sp>
    </p:spTree>
    <p:extLst>
      <p:ext uri="{BB962C8B-B14F-4D97-AF65-F5344CB8AC3E}">
        <p14:creationId xmlns:p14="http://schemas.microsoft.com/office/powerpoint/2010/main" val="31666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585">
              <a:defRPr/>
            </a:pPr>
            <a:r>
              <a:rPr lang="en-US" sz="1900" b="1">
                <a:solidFill>
                  <a:prstClr val="black"/>
                </a:solidFill>
                <a:cs typeface="Arial" panose="020B0604020202020204" pitchFamily="34" charset="0"/>
              </a:rPr>
              <a:t>Avis: Direct Billing Number vs Wizard number </a:t>
            </a:r>
          </a:p>
          <a:p>
            <a:pPr marL="800100" lvl="1" indent="-342900" defTabSz="609585">
              <a:buFont typeface="Wingdings" panose="05000000000000000000" pitchFamily="2" charset="2"/>
              <a:buChar char="§"/>
              <a:defRPr/>
            </a:pPr>
            <a:r>
              <a:rPr lang="en-US" sz="1900" i="1" u="sng">
                <a:solidFill>
                  <a:prstClr val="black"/>
                </a:solidFill>
                <a:cs typeface="Arial" panose="020B0604020202020204" pitchFamily="34" charset="0"/>
              </a:rPr>
              <a:t>Direct Billing number</a:t>
            </a:r>
            <a:r>
              <a:rPr lang="en-US" sz="1900">
                <a:solidFill>
                  <a:prstClr val="black"/>
                </a:solidFill>
                <a:cs typeface="Arial" panose="020B0604020202020204" pitchFamily="34" charset="0"/>
              </a:rPr>
              <a:t>--tied to the payment method i.e. PCard.</a:t>
            </a:r>
          </a:p>
          <a:p>
            <a:pPr marL="1257300" lvl="2" indent="-342900" defTabSz="609585">
              <a:buFont typeface="Wingdings" panose="05000000000000000000" pitchFamily="2" charset="2"/>
              <a:buChar char="§"/>
              <a:defRPr/>
            </a:pPr>
            <a:r>
              <a:rPr lang="en-US" sz="1900">
                <a:solidFill>
                  <a:prstClr val="black"/>
                </a:solidFill>
                <a:cs typeface="Arial" panose="020B0604020202020204" pitchFamily="34" charset="0"/>
              </a:rPr>
              <a:t>Complete form &amp; return to Avis</a:t>
            </a:r>
          </a:p>
          <a:p>
            <a:pPr marL="1257300" lvl="2" indent="-342900" defTabSz="609585">
              <a:buFont typeface="Wingdings" panose="05000000000000000000" pitchFamily="2" charset="2"/>
              <a:buChar char="§"/>
              <a:defRPr/>
            </a:pPr>
            <a:r>
              <a:rPr lang="en-US" sz="1900">
                <a:solidFill>
                  <a:prstClr val="black"/>
                </a:solidFill>
                <a:cs typeface="Arial" panose="020B0604020202020204" pitchFamily="34" charset="0"/>
              </a:rPr>
              <a:t>If booking for employee or Guest using your PCard connected to Global Billing number—use Book for a Guest</a:t>
            </a:r>
          </a:p>
          <a:p>
            <a:pPr marL="800100" lvl="1" indent="-342900" defTabSz="609585">
              <a:buFont typeface="Wingdings" panose="05000000000000000000" pitchFamily="2" charset="2"/>
              <a:buChar char="§"/>
              <a:defRPr/>
            </a:pPr>
            <a:r>
              <a:rPr kumimoji="0" lang="en-US" sz="1900" b="0" i="1" u="sng" strike="noStrike" kern="1200" cap="none" spc="0" normalizeH="0" baseline="0" noProof="0">
                <a:ln>
                  <a:noFill/>
                </a:ln>
                <a:solidFill>
                  <a:prstClr val="black"/>
                </a:solidFill>
                <a:effectLst/>
                <a:uLnTx/>
                <a:uFillTx/>
                <a:ea typeface="+mn-ea"/>
                <a:cs typeface="Arial" panose="020B0604020202020204" pitchFamily="34" charset="0"/>
              </a:rPr>
              <a:t>Wizard number</a:t>
            </a:r>
            <a:r>
              <a:rPr kumimoji="0" lang="en-US" sz="1900" b="0" i="0" strike="noStrike" kern="1200" cap="none" spc="0" normalizeH="0" baseline="0" noProof="0">
                <a:ln>
                  <a:noFill/>
                </a:ln>
                <a:solidFill>
                  <a:prstClr val="black"/>
                </a:solidFill>
                <a:effectLst/>
                <a:uLnTx/>
                <a:uFillTx/>
                <a:ea typeface="+mn-ea"/>
                <a:cs typeface="Arial" panose="020B0604020202020204" pitchFamily="34" charset="0"/>
              </a:rPr>
              <a:t>--</a:t>
            </a:r>
            <a:r>
              <a:rPr kumimoji="0" lang="en-US" sz="1900" b="0" i="0" u="none" strike="noStrike" kern="1200" cap="none" spc="0" normalizeH="0" baseline="0" noProof="0">
                <a:ln>
                  <a:noFill/>
                </a:ln>
                <a:solidFill>
                  <a:prstClr val="black"/>
                </a:solidFill>
                <a:effectLst/>
                <a:uLnTx/>
                <a:uFillTx/>
                <a:ea typeface="+mn-ea"/>
                <a:cs typeface="Arial" panose="020B0604020202020204" pitchFamily="34" charset="0"/>
              </a:rPr>
              <a:t>loyalty number tied to a person</a:t>
            </a:r>
          </a:p>
          <a:p>
            <a:pPr marL="1257300" lvl="2" indent="-342900" defTabSz="609585">
              <a:buFont typeface="Wingdings" panose="05000000000000000000" pitchFamily="2" charset="2"/>
              <a:buChar char="§"/>
              <a:defRPr/>
            </a:pPr>
            <a:r>
              <a:rPr kumimoji="0" lang="en-US" sz="1900" b="0" i="0" u="none" strike="noStrike" kern="1200" cap="none" spc="0" normalizeH="0" baseline="0" noProof="0">
                <a:ln>
                  <a:noFill/>
                </a:ln>
                <a:solidFill>
                  <a:prstClr val="black"/>
                </a:solidFill>
                <a:effectLst/>
                <a:uLnTx/>
                <a:uFillTx/>
                <a:ea typeface="+mn-ea"/>
                <a:cs typeface="Arial" panose="020B0604020202020204" pitchFamily="34" charset="0"/>
              </a:rPr>
              <a:t>If using Wizard number to reserve a car, it will only reserve the car--traveler must pay for the car at pick up</a:t>
            </a:r>
          </a:p>
          <a:p>
            <a:pPr marL="1257300" lvl="2" indent="-342900" defTabSz="609585">
              <a:buFont typeface="Wingdings" panose="05000000000000000000" pitchFamily="2" charset="2"/>
              <a:buChar char="§"/>
              <a:defRPr/>
            </a:pPr>
            <a:r>
              <a:rPr kumimoji="0" lang="en-US" sz="1900" b="0" i="0" u="none" strike="noStrike" kern="1200" cap="none" spc="0" normalizeH="0" baseline="0" noProof="0">
                <a:ln>
                  <a:noFill/>
                </a:ln>
                <a:solidFill>
                  <a:prstClr val="black"/>
                </a:solidFill>
                <a:effectLst/>
                <a:uLnTx/>
                <a:uFillTx/>
                <a:ea typeface="+mn-ea"/>
                <a:cs typeface="Arial" panose="020B0604020202020204" pitchFamily="34" charset="0"/>
              </a:rPr>
              <a:t>Avis verifies UF employee or guest traveler information using UFID or letter from dept.</a:t>
            </a: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11</a:t>
            </a:fld>
            <a:endParaRPr lang="en-US"/>
          </a:p>
        </p:txBody>
      </p:sp>
    </p:spTree>
    <p:extLst>
      <p:ext uri="{BB962C8B-B14F-4D97-AF65-F5344CB8AC3E}">
        <p14:creationId xmlns:p14="http://schemas.microsoft.com/office/powerpoint/2010/main" val="132003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Wingdings" panose="05000000000000000000" pitchFamily="2" charset="2"/>
              <a:buChar char="§"/>
            </a:pPr>
            <a:r>
              <a:rPr lang="en-US" sz="1200">
                <a:solidFill>
                  <a:schemeClr val="bg1"/>
                </a:solidFill>
              </a:rPr>
              <a:t>Be sure to finalize your trip—make sure trip is ticketed!</a:t>
            </a:r>
          </a:p>
          <a:p>
            <a:pPr marL="285750" indent="-285750">
              <a:spcBef>
                <a:spcPts val="1000"/>
              </a:spcBef>
              <a:buFont typeface="Wingdings" panose="05000000000000000000" pitchFamily="2" charset="2"/>
              <a:buChar char="§"/>
            </a:pPr>
            <a:r>
              <a:rPr lang="en-US" sz="1200">
                <a:solidFill>
                  <a:schemeClr val="bg1"/>
                </a:solidFill>
              </a:rPr>
              <a:t>Booking is not complete until you see the word </a:t>
            </a:r>
            <a:r>
              <a:rPr lang="en-US" sz="1200" b="1">
                <a:solidFill>
                  <a:schemeClr val="bg1"/>
                </a:solidFill>
              </a:rPr>
              <a:t>FINISHED!</a:t>
            </a:r>
            <a:r>
              <a:rPr lang="en-US" sz="1200">
                <a:solidFill>
                  <a:schemeClr val="bg1"/>
                </a:solidFill>
              </a:rPr>
              <a:t> at the top of the completed reservation page</a:t>
            </a:r>
          </a:p>
          <a:p>
            <a:pPr marL="285750" indent="-285750">
              <a:spcBef>
                <a:spcPts val="1000"/>
              </a:spcBef>
              <a:buFont typeface="Wingdings" panose="05000000000000000000" pitchFamily="2" charset="2"/>
              <a:buChar char="§"/>
            </a:pPr>
            <a:r>
              <a:rPr lang="en-US" sz="1200">
                <a:solidFill>
                  <a:schemeClr val="bg1"/>
                </a:solidFill>
              </a:rPr>
              <a:t>Even if your only booking a car or hotel, you must get to </a:t>
            </a:r>
            <a:r>
              <a:rPr lang="en-US" sz="1200" b="1">
                <a:solidFill>
                  <a:schemeClr val="bg1"/>
                </a:solidFill>
              </a:rPr>
              <a:t>FINISHED!</a:t>
            </a:r>
            <a:r>
              <a:rPr lang="en-US" sz="1200">
                <a:solidFill>
                  <a:schemeClr val="bg1"/>
                </a:solidFill>
              </a:rPr>
              <a:t> page</a:t>
            </a:r>
          </a:p>
          <a:p>
            <a:pPr marL="285750" indent="-285750">
              <a:spcBef>
                <a:spcPts val="1000"/>
              </a:spcBef>
              <a:buFont typeface="Wingdings" panose="05000000000000000000" pitchFamily="2" charset="2"/>
              <a:buChar char="§"/>
            </a:pPr>
            <a:r>
              <a:rPr lang="en-US" sz="1200">
                <a:solidFill>
                  <a:schemeClr val="bg1"/>
                </a:solidFill>
              </a:rPr>
              <a:t>Once you see </a:t>
            </a:r>
            <a:r>
              <a:rPr lang="en-US" sz="1200" b="1">
                <a:solidFill>
                  <a:schemeClr val="bg1"/>
                </a:solidFill>
              </a:rPr>
              <a:t>FINISHED! </a:t>
            </a:r>
            <a:r>
              <a:rPr lang="en-US" sz="1200">
                <a:solidFill>
                  <a:schemeClr val="bg1"/>
                </a:solidFill>
              </a:rPr>
              <a:t>you can sign out or return to the Home Page</a:t>
            </a:r>
          </a:p>
          <a:p>
            <a:pPr marL="285750" indent="-285750">
              <a:spcBef>
                <a:spcPts val="1000"/>
              </a:spcBef>
              <a:buFont typeface="Wingdings" panose="05000000000000000000" pitchFamily="2" charset="2"/>
              <a:buChar char="§"/>
            </a:pPr>
            <a:endParaRPr lang="en-US" sz="120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lang="en-US" sz="1200"/>
              <a:t>Reminder: If you cancel any part of your trip, it will cancel </a:t>
            </a:r>
            <a:r>
              <a:rPr lang="en-US" sz="1200" b="1" u="sng"/>
              <a:t>ALL</a:t>
            </a:r>
            <a:r>
              <a:rPr lang="en-US" sz="1200"/>
              <a:t> of it!</a:t>
            </a:r>
          </a:p>
          <a:p>
            <a:pPr marL="285750" indent="-285750">
              <a:spcBef>
                <a:spcPts val="1000"/>
              </a:spcBef>
              <a:buFont typeface="Wingdings" panose="05000000000000000000" pitchFamily="2" charset="2"/>
              <a:buChar char="§"/>
            </a:pPr>
            <a:endParaRPr lang="en-US" sz="1200">
              <a:solidFill>
                <a:schemeClr val="bg1"/>
              </a:solidFill>
            </a:endParaRP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12</a:t>
            </a:fld>
            <a:endParaRPr lang="en-US"/>
          </a:p>
        </p:txBody>
      </p:sp>
    </p:spTree>
    <p:extLst>
      <p:ext uri="{BB962C8B-B14F-4D97-AF65-F5344CB8AC3E}">
        <p14:creationId xmlns:p14="http://schemas.microsoft.com/office/powerpoint/2010/main" val="130035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Wingdings" panose="05000000000000000000" pitchFamily="2" charset="2"/>
              <a:buChar char="§"/>
            </a:pPr>
            <a:r>
              <a:rPr lang="en-US" sz="1200">
                <a:solidFill>
                  <a:schemeClr val="bg1"/>
                </a:solidFill>
              </a:rPr>
              <a:t>Be sure to finalize your trip—make sure trip is ticketed!</a:t>
            </a:r>
          </a:p>
          <a:p>
            <a:pPr marL="285750" indent="-285750">
              <a:spcBef>
                <a:spcPts val="1000"/>
              </a:spcBef>
              <a:buFont typeface="Wingdings" panose="05000000000000000000" pitchFamily="2" charset="2"/>
              <a:buChar char="§"/>
            </a:pPr>
            <a:r>
              <a:rPr lang="en-US" sz="1200">
                <a:solidFill>
                  <a:schemeClr val="bg1"/>
                </a:solidFill>
              </a:rPr>
              <a:t>Booking is not complete until you see the word </a:t>
            </a:r>
            <a:r>
              <a:rPr lang="en-US" sz="1200" b="1">
                <a:solidFill>
                  <a:schemeClr val="bg1"/>
                </a:solidFill>
              </a:rPr>
              <a:t>FINISHED!</a:t>
            </a:r>
            <a:r>
              <a:rPr lang="en-US" sz="1200">
                <a:solidFill>
                  <a:schemeClr val="bg1"/>
                </a:solidFill>
              </a:rPr>
              <a:t> at the top of the completed reservation page</a:t>
            </a:r>
          </a:p>
          <a:p>
            <a:pPr marL="285750" indent="-285750">
              <a:spcBef>
                <a:spcPts val="1000"/>
              </a:spcBef>
              <a:buFont typeface="Wingdings" panose="05000000000000000000" pitchFamily="2" charset="2"/>
              <a:buChar char="§"/>
            </a:pPr>
            <a:r>
              <a:rPr lang="en-US" sz="1200">
                <a:solidFill>
                  <a:schemeClr val="bg1"/>
                </a:solidFill>
              </a:rPr>
              <a:t>Even if your only booking a car or hotel, you must get to </a:t>
            </a:r>
            <a:r>
              <a:rPr lang="en-US" sz="1200" b="1">
                <a:solidFill>
                  <a:schemeClr val="bg1"/>
                </a:solidFill>
              </a:rPr>
              <a:t>FINISHED!</a:t>
            </a:r>
            <a:r>
              <a:rPr lang="en-US" sz="1200">
                <a:solidFill>
                  <a:schemeClr val="bg1"/>
                </a:solidFill>
              </a:rPr>
              <a:t> page</a:t>
            </a:r>
          </a:p>
          <a:p>
            <a:pPr marL="285750" indent="-285750">
              <a:spcBef>
                <a:spcPts val="1000"/>
              </a:spcBef>
              <a:buFont typeface="Wingdings" panose="05000000000000000000" pitchFamily="2" charset="2"/>
              <a:buChar char="§"/>
            </a:pPr>
            <a:r>
              <a:rPr lang="en-US" sz="1200">
                <a:solidFill>
                  <a:schemeClr val="bg1"/>
                </a:solidFill>
              </a:rPr>
              <a:t>Once you see </a:t>
            </a:r>
            <a:r>
              <a:rPr lang="en-US" sz="1200" b="1">
                <a:solidFill>
                  <a:schemeClr val="bg1"/>
                </a:solidFill>
              </a:rPr>
              <a:t>FINISHED! </a:t>
            </a:r>
            <a:r>
              <a:rPr lang="en-US" sz="1200">
                <a:solidFill>
                  <a:schemeClr val="bg1"/>
                </a:solidFill>
              </a:rPr>
              <a:t>you can sign out or return to the Home Page</a:t>
            </a:r>
          </a:p>
          <a:p>
            <a:pPr marL="285750" indent="-285750">
              <a:spcBef>
                <a:spcPts val="1000"/>
              </a:spcBef>
              <a:buFont typeface="Wingdings" panose="05000000000000000000" pitchFamily="2" charset="2"/>
              <a:buChar char="§"/>
            </a:pPr>
            <a:endParaRPr lang="en-US" sz="120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lang="en-US" sz="1200"/>
              <a:t>Reminder: If you cancel any part of your trip, it will cancel </a:t>
            </a:r>
            <a:r>
              <a:rPr lang="en-US" sz="1200" b="1" u="sng"/>
              <a:t>ALL</a:t>
            </a:r>
            <a:r>
              <a:rPr lang="en-US" sz="1200"/>
              <a:t> of it!</a:t>
            </a:r>
          </a:p>
          <a:p>
            <a:pPr marL="285750" indent="-285750">
              <a:spcBef>
                <a:spcPts val="1000"/>
              </a:spcBef>
              <a:buFont typeface="Wingdings" panose="05000000000000000000" pitchFamily="2" charset="2"/>
              <a:buChar char="§"/>
            </a:pPr>
            <a:endParaRPr lang="en-US" sz="1200">
              <a:solidFill>
                <a:schemeClr val="bg1"/>
              </a:solidFill>
            </a:endParaRP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13</a:t>
            </a:fld>
            <a:endParaRPr lang="en-US"/>
          </a:p>
        </p:txBody>
      </p:sp>
    </p:spTree>
    <p:extLst>
      <p:ext uri="{BB962C8B-B14F-4D97-AF65-F5344CB8AC3E}">
        <p14:creationId xmlns:p14="http://schemas.microsoft.com/office/powerpoint/2010/main" val="154236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Wingdings" panose="05000000000000000000" pitchFamily="2" charset="2"/>
              <a:buChar char="§"/>
            </a:pPr>
            <a:r>
              <a:rPr lang="en-US" sz="1200">
                <a:solidFill>
                  <a:schemeClr val="bg1"/>
                </a:solidFill>
              </a:rPr>
              <a:t>Be sure to finalize your trip—make sure trip is ticketed!</a:t>
            </a:r>
          </a:p>
          <a:p>
            <a:pPr marL="285750" indent="-285750">
              <a:spcBef>
                <a:spcPts val="1000"/>
              </a:spcBef>
              <a:buFont typeface="Wingdings" panose="05000000000000000000" pitchFamily="2" charset="2"/>
              <a:buChar char="§"/>
            </a:pPr>
            <a:r>
              <a:rPr lang="en-US" sz="1200">
                <a:solidFill>
                  <a:schemeClr val="bg1"/>
                </a:solidFill>
              </a:rPr>
              <a:t>Booking is not complete until you see the word </a:t>
            </a:r>
            <a:r>
              <a:rPr lang="en-US" sz="1200" b="1">
                <a:solidFill>
                  <a:schemeClr val="bg1"/>
                </a:solidFill>
              </a:rPr>
              <a:t>FINISHED!</a:t>
            </a:r>
            <a:r>
              <a:rPr lang="en-US" sz="1200">
                <a:solidFill>
                  <a:schemeClr val="bg1"/>
                </a:solidFill>
              </a:rPr>
              <a:t> at the top of the completed reservation page</a:t>
            </a:r>
          </a:p>
          <a:p>
            <a:pPr marL="285750" indent="-285750">
              <a:spcBef>
                <a:spcPts val="1000"/>
              </a:spcBef>
              <a:buFont typeface="Wingdings" panose="05000000000000000000" pitchFamily="2" charset="2"/>
              <a:buChar char="§"/>
            </a:pPr>
            <a:r>
              <a:rPr lang="en-US" sz="1200">
                <a:solidFill>
                  <a:schemeClr val="bg1"/>
                </a:solidFill>
              </a:rPr>
              <a:t>Even if your only booking a car or hotel, you must get to </a:t>
            </a:r>
            <a:r>
              <a:rPr lang="en-US" sz="1200" b="1">
                <a:solidFill>
                  <a:schemeClr val="bg1"/>
                </a:solidFill>
              </a:rPr>
              <a:t>FINISHED!</a:t>
            </a:r>
            <a:r>
              <a:rPr lang="en-US" sz="1200">
                <a:solidFill>
                  <a:schemeClr val="bg1"/>
                </a:solidFill>
              </a:rPr>
              <a:t> page</a:t>
            </a:r>
          </a:p>
          <a:p>
            <a:pPr marL="285750" indent="-285750">
              <a:spcBef>
                <a:spcPts val="1000"/>
              </a:spcBef>
              <a:buFont typeface="Wingdings" panose="05000000000000000000" pitchFamily="2" charset="2"/>
              <a:buChar char="§"/>
            </a:pPr>
            <a:r>
              <a:rPr lang="en-US" sz="1200">
                <a:solidFill>
                  <a:schemeClr val="bg1"/>
                </a:solidFill>
              </a:rPr>
              <a:t>Once you see </a:t>
            </a:r>
            <a:r>
              <a:rPr lang="en-US" sz="1200" b="1">
                <a:solidFill>
                  <a:schemeClr val="bg1"/>
                </a:solidFill>
              </a:rPr>
              <a:t>FINISHED! </a:t>
            </a:r>
            <a:r>
              <a:rPr lang="en-US" sz="1200">
                <a:solidFill>
                  <a:schemeClr val="bg1"/>
                </a:solidFill>
              </a:rPr>
              <a:t>you can sign out or return to the Home Page</a:t>
            </a:r>
          </a:p>
          <a:p>
            <a:pPr marL="285750" indent="-285750">
              <a:spcBef>
                <a:spcPts val="1000"/>
              </a:spcBef>
              <a:buFont typeface="Wingdings" panose="05000000000000000000" pitchFamily="2" charset="2"/>
              <a:buChar char="§"/>
            </a:pPr>
            <a:endParaRPr lang="en-US" sz="120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lang="en-US" sz="1200"/>
              <a:t>Reminder: If you cancel any part of your trip, it will cancel </a:t>
            </a:r>
            <a:r>
              <a:rPr lang="en-US" sz="1200" b="1" u="sng"/>
              <a:t>ALL</a:t>
            </a:r>
            <a:r>
              <a:rPr lang="en-US" sz="1200"/>
              <a:t> of it!</a:t>
            </a:r>
          </a:p>
          <a:p>
            <a:pPr marL="285750" indent="-285750">
              <a:spcBef>
                <a:spcPts val="1000"/>
              </a:spcBef>
              <a:buFont typeface="Wingdings" panose="05000000000000000000" pitchFamily="2" charset="2"/>
              <a:buChar char="§"/>
            </a:pPr>
            <a:endParaRPr lang="en-US" sz="1200">
              <a:solidFill>
                <a:schemeClr val="bg1"/>
              </a:solidFill>
            </a:endParaRP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14</a:t>
            </a:fld>
            <a:endParaRPr lang="en-US"/>
          </a:p>
        </p:txBody>
      </p:sp>
    </p:spTree>
    <p:extLst>
      <p:ext uri="{BB962C8B-B14F-4D97-AF65-F5344CB8AC3E}">
        <p14:creationId xmlns:p14="http://schemas.microsoft.com/office/powerpoint/2010/main" val="138058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Wingdings" panose="05000000000000000000" pitchFamily="2" charset="2"/>
              <a:buChar char="§"/>
            </a:pPr>
            <a:r>
              <a:rPr lang="en-US" sz="1200">
                <a:solidFill>
                  <a:schemeClr val="bg1"/>
                </a:solidFill>
              </a:rPr>
              <a:t>Provide a cost comparison with your travel report if your trip includes personal travel.  </a:t>
            </a:r>
          </a:p>
          <a:p>
            <a:pPr marL="285750" indent="-285750">
              <a:spcBef>
                <a:spcPts val="1000"/>
              </a:spcBef>
              <a:buFont typeface="Wingdings" panose="05000000000000000000" pitchFamily="2" charset="2"/>
              <a:buChar char="§"/>
            </a:pPr>
            <a:endParaRPr lang="en-US" sz="1200">
              <a:solidFill>
                <a:schemeClr val="bg1"/>
              </a:solidFill>
            </a:endParaRPr>
          </a:p>
          <a:p>
            <a:pPr marL="285750" indent="-285750">
              <a:spcBef>
                <a:spcPts val="1000"/>
              </a:spcBef>
              <a:buFont typeface="Wingdings" panose="05000000000000000000" pitchFamily="2" charset="2"/>
              <a:buChar char="§"/>
            </a:pPr>
            <a:r>
              <a:rPr lang="en-US" sz="1200" b="1" u="sng">
                <a:solidFill>
                  <a:schemeClr val="bg1"/>
                </a:solidFill>
              </a:rPr>
              <a:t>Tip:</a:t>
            </a:r>
            <a:r>
              <a:rPr lang="en-US" sz="1200">
                <a:solidFill>
                  <a:schemeClr val="bg1"/>
                </a:solidFill>
              </a:rPr>
              <a:t> Complete the cost comparison at the same time you are booking your flight!</a:t>
            </a: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15</a:t>
            </a:fld>
            <a:endParaRPr lang="en-US"/>
          </a:p>
        </p:txBody>
      </p:sp>
    </p:spTree>
    <p:extLst>
      <p:ext uri="{BB962C8B-B14F-4D97-AF65-F5344CB8AC3E}">
        <p14:creationId xmlns:p14="http://schemas.microsoft.com/office/powerpoint/2010/main" val="163299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16</a:t>
            </a:fld>
            <a:endParaRPr lang="en-US"/>
          </a:p>
        </p:txBody>
      </p:sp>
    </p:spTree>
    <p:extLst>
      <p:ext uri="{BB962C8B-B14F-4D97-AF65-F5344CB8AC3E}">
        <p14:creationId xmlns:p14="http://schemas.microsoft.com/office/powerpoint/2010/main" val="234518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17</a:t>
            </a:fld>
            <a:endParaRPr lang="en-US"/>
          </a:p>
        </p:txBody>
      </p:sp>
    </p:spTree>
    <p:extLst>
      <p:ext uri="{BB962C8B-B14F-4D97-AF65-F5344CB8AC3E}">
        <p14:creationId xmlns:p14="http://schemas.microsoft.com/office/powerpoint/2010/main" val="152855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a:solidFill>
                  <a:srgbClr val="252525"/>
                </a:solidFill>
                <a:effectLst/>
                <a:latin typeface="Times New Roman" panose="02020603050405020304" pitchFamily="18" charset="0"/>
                <a:ea typeface="Times New Roman" panose="02020603050405020304" pitchFamily="18" charset="0"/>
                <a:cs typeface="Times New Roman" panose="02020603050405020304" pitchFamily="18" charset="0"/>
              </a:rPr>
              <a:t>What are Representations and Certifications?  </a:t>
            </a:r>
            <a:r>
              <a:rPr lang="en-US" sz="16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Reps and Certs are written guarantees made by entities to sponsoring agencies to comply with various requirements.</a:t>
            </a:r>
          </a:p>
          <a:p>
            <a:pPr lvl="1" indent="-342900">
              <a:lnSpc>
                <a:spcPct val="107000"/>
              </a:lnSpc>
              <a:spcBef>
                <a:spcPts val="0"/>
              </a:spcBef>
              <a:spcAft>
                <a:spcPts val="800"/>
              </a:spcAft>
              <a:buSzPts val="1000"/>
              <a:buFont typeface="Symbol" panose="05050102010706020507" pitchFamily="18" charset="2"/>
              <a:buChar char=""/>
              <a:tabLst>
                <a:tab pos="457200" algn="l"/>
              </a:tabLst>
            </a:pPr>
            <a:r>
              <a:rPr lang="en-US" sz="14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Only an authorized individual can submit the applicable Reps and Certs.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Federal Government: Can require any additional Reps and Certs per the RFP.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What Reps and Certs apply at the proposal stage?  </a:t>
            </a:r>
          </a:p>
          <a:p>
            <a:pPr lvl="1" indent="-342900">
              <a:lnSpc>
                <a:spcPct val="107000"/>
              </a:lnSpc>
              <a:spcBef>
                <a:spcPts val="0"/>
              </a:spcBef>
              <a:spcAft>
                <a:spcPts val="800"/>
              </a:spcAft>
              <a:buSzPts val="1000"/>
              <a:buFont typeface="Symbol" panose="05050102010706020507" pitchFamily="18" charset="2"/>
              <a:buChar char=""/>
              <a:tabLst>
                <a:tab pos="457200" algn="l"/>
              </a:tabLst>
            </a:pPr>
            <a:r>
              <a:rPr lang="en-US">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Federal Government.  </a:t>
            </a:r>
          </a:p>
          <a:p>
            <a:pPr lvl="2" indent="-342900">
              <a:lnSpc>
                <a:spcPct val="107000"/>
              </a:lnSpc>
              <a:spcBef>
                <a:spcPts val="0"/>
              </a:spcBef>
              <a:spcAft>
                <a:spcPts val="800"/>
              </a:spcAft>
              <a:buSzPts val="1000"/>
              <a:buFont typeface="Symbol" panose="05050102010706020507" pitchFamily="18" charset="2"/>
              <a:buChar char=""/>
              <a:tabLst>
                <a:tab pos="457200" algn="l"/>
              </a:tabLst>
            </a:pPr>
            <a:r>
              <a:rPr lang="en-US" sz="14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The Federal Acquisition Regulations (FAR) System, which established uniform policies for all executive agencies, requires offerors to complete electronic annual representations and certifications in (SAM.gov).</a:t>
            </a:r>
          </a:p>
          <a:p>
            <a:pPr lvl="2" indent="-342900">
              <a:lnSpc>
                <a:spcPct val="107000"/>
              </a:lnSpc>
              <a:spcBef>
                <a:spcPts val="0"/>
              </a:spcBef>
              <a:spcAft>
                <a:spcPts val="800"/>
              </a:spcAft>
              <a:buSzPts val="1000"/>
              <a:buFont typeface="Symbol" panose="05050102010706020507" pitchFamily="18" charset="2"/>
              <a:buChar char=""/>
              <a:tabLst>
                <a:tab pos="457200" algn="l"/>
              </a:tabLst>
            </a:pPr>
            <a:r>
              <a:rPr lang="en-US" sz="14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Standard Form 424: Application for Federal Assistance, Field 21: “By signing this application, I certify to the certs and assurances contained in the announcement or agency-specific instructions.”</a:t>
            </a:r>
          </a:p>
          <a:p>
            <a:pPr lvl="2" indent="-342900">
              <a:lnSpc>
                <a:spcPct val="107000"/>
              </a:lnSpc>
              <a:spcBef>
                <a:spcPts val="0"/>
              </a:spcBef>
              <a:spcAft>
                <a:spcPts val="800"/>
              </a:spcAft>
              <a:buSzPts val="1000"/>
              <a:buFont typeface="Symbol" panose="05050102010706020507" pitchFamily="18" charset="2"/>
              <a:buChar char=""/>
              <a:tabLst>
                <a:tab pos="457200" algn="l"/>
              </a:tabLst>
            </a:pPr>
            <a:r>
              <a:rPr lang="en-US" sz="14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Common certifications include lobbying, disbarment, civil rights, etc.  </a:t>
            </a:r>
          </a:p>
          <a:p>
            <a:pPr lvl="1" indent="-342900">
              <a:lnSpc>
                <a:spcPct val="107000"/>
              </a:lnSpc>
              <a:spcBef>
                <a:spcPts val="0"/>
              </a:spcBef>
              <a:spcAft>
                <a:spcPts val="800"/>
              </a:spcAft>
              <a:buSzPts val="1000"/>
              <a:buFont typeface="Symbol" panose="05050102010706020507" pitchFamily="18" charset="2"/>
              <a:buChar char=""/>
              <a:tabLst>
                <a:tab pos="457200" algn="l"/>
              </a:tabLst>
            </a:pPr>
            <a:r>
              <a:rPr lang="en-US" sz="16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Agency Specific Reps and Certs.</a:t>
            </a:r>
          </a:p>
          <a:p>
            <a:pPr lvl="2" indent="-342900">
              <a:lnSpc>
                <a:spcPct val="107000"/>
              </a:lnSpc>
              <a:spcBef>
                <a:spcPts val="0"/>
              </a:spcBef>
              <a:spcAft>
                <a:spcPts val="800"/>
              </a:spcAft>
              <a:buSzPts val="1000"/>
              <a:buFont typeface="Symbol" panose="05050102010706020507" pitchFamily="18" charset="2"/>
              <a:buChar char=""/>
              <a:tabLst>
                <a:tab pos="457200" algn="l"/>
              </a:tabLst>
            </a:pPr>
            <a:r>
              <a:rPr lang="en-US">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Can greatly vary depending on the agency and RFP.</a:t>
            </a:r>
          </a:p>
          <a:p>
            <a:pPr lvl="2" indent="-342900">
              <a:lnSpc>
                <a:spcPct val="107000"/>
              </a:lnSpc>
              <a:spcBef>
                <a:spcPts val="0"/>
              </a:spcBef>
              <a:spcAft>
                <a:spcPts val="800"/>
              </a:spcAft>
              <a:buSzPts val="1000"/>
              <a:buFont typeface="Symbol" panose="05050102010706020507" pitchFamily="18" charset="2"/>
              <a:buChar char=""/>
              <a:tabLst>
                <a:tab pos="457200" algn="l"/>
              </a:tabLst>
            </a:pPr>
            <a:r>
              <a:rPr lang="en-US">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Can include financial information, data rights and intellectual property assertions.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6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sz="140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fontAlgn="base">
              <a:spcBef>
                <a:spcPts val="800"/>
              </a:spcBef>
              <a:buFont typeface="Wingdings" panose="05000000000000000000" pitchFamily="2" charset="2"/>
              <a:buNone/>
            </a:pPr>
            <a:r>
              <a:rPr lang="en-US" sz="1400" b="0" i="0">
                <a:solidFill>
                  <a:srgbClr val="000000"/>
                </a:solidFill>
                <a:effectLst/>
              </a:rPr>
              <a:t>The UF GO/Concur Travel home page has a lot of useful information, including:</a:t>
            </a:r>
          </a:p>
          <a:p>
            <a:pPr marL="0" indent="0" algn="l" rtl="0" fontAlgn="base">
              <a:spcBef>
                <a:spcPts val="800"/>
              </a:spcBef>
              <a:buFont typeface="Wingdings" panose="05000000000000000000" pitchFamily="2" charset="2"/>
              <a:buNone/>
            </a:pPr>
            <a:endParaRPr lang="en-US" sz="1400" b="0" i="0">
              <a:solidFill>
                <a:srgbClr val="000000"/>
              </a:solidFill>
              <a:effectLst/>
            </a:endParaRPr>
          </a:p>
          <a:p>
            <a:pPr marL="285750" indent="-285750" algn="l" rtl="0" fontAlgn="base">
              <a:spcBef>
                <a:spcPts val="800"/>
              </a:spcBef>
              <a:buFont typeface="Wingdings" panose="05000000000000000000" pitchFamily="2" charset="2"/>
              <a:buChar char="§"/>
            </a:pPr>
            <a:r>
              <a:rPr lang="en-US" sz="1400" b="0" i="0">
                <a:solidFill>
                  <a:srgbClr val="000000"/>
                </a:solidFill>
                <a:effectLst/>
              </a:rPr>
              <a:t>World Travel Services’ contact information during regular hours and after hours.  </a:t>
            </a:r>
          </a:p>
          <a:p>
            <a:pPr marL="285750" indent="-285750" algn="l" rtl="0" fontAlgn="base">
              <a:spcBef>
                <a:spcPts val="800"/>
              </a:spcBef>
              <a:buFont typeface="Wingdings" panose="05000000000000000000" pitchFamily="2" charset="2"/>
              <a:buChar char="§"/>
            </a:pPr>
            <a:r>
              <a:rPr lang="en-US" sz="1400" b="0" i="0">
                <a:solidFill>
                  <a:srgbClr val="000000"/>
                </a:solidFill>
                <a:effectLst/>
              </a:rPr>
              <a:t>Important information regarding your upcoming Trip(s) </a:t>
            </a:r>
          </a:p>
          <a:p>
            <a:pPr marL="285750" indent="-285750" algn="l" rtl="0" fontAlgn="base">
              <a:spcBef>
                <a:spcPts val="800"/>
              </a:spcBef>
              <a:buFont typeface="Wingdings" panose="05000000000000000000" pitchFamily="2" charset="2"/>
              <a:buChar char="§"/>
            </a:pPr>
            <a:r>
              <a:rPr lang="en-US" sz="1400">
                <a:solidFill>
                  <a:srgbClr val="000000"/>
                </a:solidFill>
              </a:rPr>
              <a:t>International travelers must register with </a:t>
            </a:r>
            <a:r>
              <a:rPr lang="en-US" sz="1400" b="0" i="0">
                <a:solidFill>
                  <a:srgbClr val="000000"/>
                </a:solidFill>
                <a:effectLst/>
              </a:rPr>
              <a:t>UF’s International Center before each trip.  There is a link to that registration website, on the Concur homepage.</a:t>
            </a:r>
          </a:p>
          <a:p>
            <a:pPr marL="285750" indent="-285750" algn="l" rtl="0" fontAlgn="base">
              <a:spcBef>
                <a:spcPts val="800"/>
              </a:spcBef>
              <a:buFont typeface="Wingdings" panose="05000000000000000000" pitchFamily="2" charset="2"/>
              <a:buChar char="§"/>
            </a:pPr>
            <a:r>
              <a:rPr lang="en-US" sz="1400" b="0" i="0">
                <a:solidFill>
                  <a:srgbClr val="000000"/>
                </a:solidFill>
                <a:effectLst/>
              </a:rPr>
              <a:t>It’s very easy to get a copy of your airline receipt if you can’t find it.  Just click the link here and with a little bit of information, you will be able to get a copy of the receipt.</a:t>
            </a:r>
          </a:p>
          <a:p>
            <a:pPr marL="0" indent="0" algn="l" rtl="0" fontAlgn="base">
              <a:spcBef>
                <a:spcPts val="800"/>
              </a:spcBef>
              <a:buFont typeface="Wingdings" panose="05000000000000000000" pitchFamily="2" charset="2"/>
              <a:buNone/>
            </a:pPr>
            <a:endParaRPr lang="en-US" sz="1400" b="0" i="0">
              <a:solidFill>
                <a:srgbClr val="000000"/>
              </a:solidFill>
              <a:effectLst/>
            </a:endParaRPr>
          </a:p>
          <a:p>
            <a:pPr marL="0" indent="0" algn="l" rtl="0" fontAlgn="base">
              <a:spcBef>
                <a:spcPts val="800"/>
              </a:spcBef>
              <a:buFont typeface="Wingdings" panose="05000000000000000000" pitchFamily="2" charset="2"/>
              <a:buNone/>
            </a:pPr>
            <a:r>
              <a:rPr lang="en-US" sz="1400" b="0" i="0">
                <a:solidFill>
                  <a:srgbClr val="000000"/>
                </a:solidFill>
                <a:effectLst/>
              </a:rPr>
              <a:t>Note:  If WTS tells you there is a fee to use WTS, there is, but UF’s Controller’s office is paying that fee, so don’t let that stop you from using the Booking Tool.  The Booking Tool is mandatory when UF funds are used, regardless of the payment method being used at booking.</a:t>
            </a: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3</a:t>
            </a:fld>
            <a:endParaRPr lang="en-US"/>
          </a:p>
        </p:txBody>
      </p:sp>
      <p:pic>
        <p:nvPicPr>
          <p:cNvPr id="6" name="Picture 5">
            <a:extLst>
              <a:ext uri="{FF2B5EF4-FFF2-40B4-BE49-F238E27FC236}">
                <a16:creationId xmlns:a16="http://schemas.microsoft.com/office/drawing/2014/main" id="{3A2E52F5-CFD1-8FE1-6257-4F24545AE4A5}"/>
              </a:ext>
            </a:extLst>
          </p:cNvPr>
          <p:cNvPicPr>
            <a:picLocks noChangeAspect="1"/>
          </p:cNvPicPr>
          <p:nvPr/>
        </p:nvPicPr>
        <p:blipFill>
          <a:blip r:embed="rId3"/>
          <a:stretch>
            <a:fillRect/>
          </a:stretch>
        </p:blipFill>
        <p:spPr>
          <a:xfrm>
            <a:off x="0" y="2625887"/>
            <a:ext cx="7315200" cy="4349425"/>
          </a:xfrm>
          <a:prstGeom prst="rect">
            <a:avLst/>
          </a:prstGeom>
        </p:spPr>
      </p:pic>
    </p:spTree>
    <p:extLst>
      <p:ext uri="{BB962C8B-B14F-4D97-AF65-F5344CB8AC3E}">
        <p14:creationId xmlns:p14="http://schemas.microsoft.com/office/powerpoint/2010/main" val="286055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booking travel for someone else, consider what payment method(s) you will be using.  This will help you decide whose profile you should use when booking travel.</a:t>
            </a:r>
          </a:p>
        </p:txBody>
      </p:sp>
      <p:sp>
        <p:nvSpPr>
          <p:cNvPr id="4" name="Slide Number Placeholder 3"/>
          <p:cNvSpPr>
            <a:spLocks noGrp="1"/>
          </p:cNvSpPr>
          <p:nvPr>
            <p:ph type="sldNum" sz="quarter" idx="5"/>
          </p:nvPr>
        </p:nvSpPr>
        <p:spPr/>
        <p:txBody>
          <a:bodyPr/>
          <a:lstStyle/>
          <a:p>
            <a:fld id="{53D50B06-66E7-4785-92A1-8447241347B8}" type="slidenum">
              <a:rPr lang="en-US" smtClean="0"/>
              <a:t>4</a:t>
            </a:fld>
            <a:endParaRPr lang="en-US"/>
          </a:p>
        </p:txBody>
      </p:sp>
    </p:spTree>
    <p:extLst>
      <p:ext uri="{BB962C8B-B14F-4D97-AF65-F5344CB8AC3E}">
        <p14:creationId xmlns:p14="http://schemas.microsoft.com/office/powerpoint/2010/main" val="273067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Aft>
                <a:spcPts val="0"/>
              </a:spcAft>
              <a:buClrTx/>
              <a:buSzTx/>
              <a:buFontTx/>
              <a:buNone/>
              <a:tabLst/>
              <a:defRPr/>
            </a:pPr>
            <a:r>
              <a:rPr lang="en-US" sz="1200" b="0">
                <a:solidFill>
                  <a:prstClr val="black"/>
                </a:solidFill>
                <a:cs typeface="Arial" panose="020B0604020202020204" pitchFamily="34" charset="0"/>
              </a:rPr>
              <a:t>There are multiple ways to Search for flights in UF GO:</a:t>
            </a:r>
          </a:p>
          <a:p>
            <a:pPr marL="0" marR="0" lvl="0" indent="0" algn="l" defTabSz="609585" rtl="0" eaLnBrk="1" fontAlgn="auto" latinLnBrk="0" hangingPunct="1">
              <a:lnSpc>
                <a:spcPct val="100000"/>
              </a:lnSpc>
              <a:spcAft>
                <a:spcPts val="0"/>
              </a:spcAft>
              <a:buClrTx/>
              <a:buSzTx/>
              <a:buFontTx/>
              <a:buNone/>
              <a:tabLst/>
              <a:defRPr/>
            </a:pPr>
            <a:endParaRPr lang="en-US" sz="1200" b="0">
              <a:solidFill>
                <a:prstClr val="black"/>
              </a:solidFill>
              <a:cs typeface="Arial" panose="020B0604020202020204" pitchFamily="34" charset="0"/>
            </a:endParaRP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1200" b="0">
                <a:solidFill>
                  <a:prstClr val="black"/>
                </a:solidFill>
                <a:cs typeface="Arial" panose="020B0604020202020204" pitchFamily="34" charset="0"/>
              </a:rPr>
              <a:t>Shop by fare</a:t>
            </a: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1200" b="0">
                <a:solidFill>
                  <a:prstClr val="black"/>
                </a:solidFill>
                <a:cs typeface="Arial" panose="020B0604020202020204" pitchFamily="34" charset="0"/>
              </a:rPr>
              <a:t>Shop by Schedule </a:t>
            </a:r>
          </a:p>
          <a:p>
            <a:pPr marL="342900" indent="-342900" defTabSz="609585">
              <a:buFont typeface="Wingdings" panose="05000000000000000000" pitchFamily="2" charset="2"/>
              <a:buChar char="§"/>
              <a:defRPr/>
            </a:pPr>
            <a:r>
              <a:rPr lang="en-US" sz="1200" b="0">
                <a:solidFill>
                  <a:prstClr val="black"/>
                </a:solidFill>
                <a:cs typeface="Arial" panose="020B0604020202020204" pitchFamily="34" charset="0"/>
              </a:rPr>
              <a:t>Search for a SPECIFIC FLIGHT NUMBER </a:t>
            </a: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1200" b="0">
                <a:solidFill>
                  <a:prstClr val="black"/>
                </a:solidFill>
                <a:cs typeface="Arial" panose="020B0604020202020204" pitchFamily="34" charset="0"/>
              </a:rPr>
              <a:t>Number of stops  </a:t>
            </a: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1200" b="0">
                <a:solidFill>
                  <a:prstClr val="black"/>
                </a:solidFill>
                <a:cs typeface="Arial" panose="020B0604020202020204" pitchFamily="34" charset="0"/>
              </a:rPr>
              <a:t>Depart and Arrive times</a:t>
            </a: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1200" b="0">
                <a:solidFill>
                  <a:prstClr val="black"/>
                </a:solidFill>
                <a:cs typeface="Arial" panose="020B0604020202020204" pitchFamily="34" charset="0"/>
              </a:rPr>
              <a:t>Adjust the sliding bars on the righthand side.</a:t>
            </a:r>
          </a:p>
          <a:p>
            <a:pPr marR="0" lvl="0" algn="l" defTabSz="609585" rtl="0" eaLnBrk="1" fontAlgn="auto" latinLnBrk="0" hangingPunct="1">
              <a:lnSpc>
                <a:spcPct val="100000"/>
              </a:lnSpc>
              <a:spcAft>
                <a:spcPts val="0"/>
              </a:spcAft>
              <a:buClrTx/>
              <a:buSzTx/>
              <a:tabLst/>
              <a:defRPr/>
            </a:pPr>
            <a:endParaRPr lang="en-US" sz="1200" b="0">
              <a:solidFill>
                <a:prstClr val="black"/>
              </a:solidFill>
              <a:cs typeface="Arial" panose="020B0604020202020204" pitchFamily="34" charset="0"/>
            </a:endParaRPr>
          </a:p>
          <a:p>
            <a:endParaRPr lang="en-US" b="0"/>
          </a:p>
        </p:txBody>
      </p:sp>
      <p:sp>
        <p:nvSpPr>
          <p:cNvPr id="4" name="Slide Number Placeholder 3"/>
          <p:cNvSpPr>
            <a:spLocks noGrp="1"/>
          </p:cNvSpPr>
          <p:nvPr>
            <p:ph type="sldNum" sz="quarter" idx="5"/>
          </p:nvPr>
        </p:nvSpPr>
        <p:spPr/>
        <p:txBody>
          <a:bodyPr/>
          <a:lstStyle/>
          <a:p>
            <a:fld id="{53D50B06-66E7-4785-92A1-8447241347B8}" type="slidenum">
              <a:rPr lang="en-US" smtClean="0"/>
              <a:t>5</a:t>
            </a:fld>
            <a:endParaRPr lang="en-US"/>
          </a:p>
        </p:txBody>
      </p:sp>
    </p:spTree>
    <p:extLst>
      <p:ext uri="{BB962C8B-B14F-4D97-AF65-F5344CB8AC3E}">
        <p14:creationId xmlns:p14="http://schemas.microsoft.com/office/powerpoint/2010/main" val="338478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609585" rtl="0" eaLnBrk="1" fontAlgn="auto" latinLnBrk="0" hangingPunct="1">
              <a:lnSpc>
                <a:spcPct val="100000"/>
              </a:lnSpc>
              <a:spcAft>
                <a:spcPts val="0"/>
              </a:spcAft>
              <a:buClrTx/>
              <a:buSzTx/>
              <a:tabLst/>
              <a:defRPr/>
            </a:pPr>
            <a:r>
              <a:rPr lang="en-US" sz="1200" u="sng">
                <a:solidFill>
                  <a:prstClr val="black"/>
                </a:solidFill>
                <a:cs typeface="Arial" panose="020B0604020202020204" pitchFamily="34" charset="0"/>
              </a:rPr>
              <a:t>More fares/details </a:t>
            </a:r>
            <a:r>
              <a:rPr lang="en-US" sz="1200">
                <a:solidFill>
                  <a:prstClr val="black"/>
                </a:solidFill>
                <a:cs typeface="Arial" panose="020B0604020202020204" pitchFamily="34" charset="0"/>
              </a:rPr>
              <a:t>will give you all the flight cabin options.</a:t>
            </a:r>
          </a:p>
          <a:p>
            <a:pPr marR="0" lvl="0" algn="l" defTabSz="609585" rtl="0" eaLnBrk="1" fontAlgn="auto" latinLnBrk="0" hangingPunct="1">
              <a:lnSpc>
                <a:spcPct val="100000"/>
              </a:lnSpc>
              <a:spcAft>
                <a:spcPts val="0"/>
              </a:spcAft>
              <a:buClrTx/>
              <a:buSzTx/>
              <a:tabLst/>
              <a:defRPr/>
            </a:pPr>
            <a:endParaRPr lang="en-US" sz="1200">
              <a:solidFill>
                <a:prstClr val="black"/>
              </a:solidFill>
              <a:cs typeface="Arial" panose="020B0604020202020204" pitchFamily="34" charset="0"/>
            </a:endParaRPr>
          </a:p>
          <a:p>
            <a:pPr marR="0" lvl="0" algn="l" defTabSz="609585" rtl="0" eaLnBrk="1" fontAlgn="auto" latinLnBrk="0" hangingPunct="1">
              <a:lnSpc>
                <a:spcPct val="100000"/>
              </a:lnSpc>
              <a:spcAft>
                <a:spcPts val="0"/>
              </a:spcAft>
              <a:buClrTx/>
              <a:buSzTx/>
              <a:tabLst/>
              <a:defRPr/>
            </a:pPr>
            <a:r>
              <a:rPr lang="en-US" sz="1200">
                <a:solidFill>
                  <a:prstClr val="black"/>
                </a:solidFill>
                <a:cs typeface="Arial" panose="020B0604020202020204" pitchFamily="34" charset="0"/>
              </a:rPr>
              <a:t>Make sure to click on </a:t>
            </a:r>
            <a:r>
              <a:rPr lang="en-US" sz="1200" u="sng">
                <a:solidFill>
                  <a:prstClr val="black"/>
                </a:solidFill>
                <a:cs typeface="Arial" panose="020B0604020202020204" pitchFamily="34" charset="0"/>
              </a:rPr>
              <a:t>Rules</a:t>
            </a:r>
            <a:r>
              <a:rPr lang="en-US" sz="1200">
                <a:solidFill>
                  <a:prstClr val="black"/>
                </a:solidFill>
                <a:cs typeface="Arial" panose="020B0604020202020204" pitchFamily="34" charset="0"/>
              </a:rPr>
              <a:t> to learn about cancellation penalties.  See next slide.</a:t>
            </a:r>
          </a:p>
        </p:txBody>
      </p:sp>
      <p:sp>
        <p:nvSpPr>
          <p:cNvPr id="4" name="Slide Number Placeholder 3"/>
          <p:cNvSpPr>
            <a:spLocks noGrp="1"/>
          </p:cNvSpPr>
          <p:nvPr>
            <p:ph type="sldNum" sz="quarter" idx="5"/>
          </p:nvPr>
        </p:nvSpPr>
        <p:spPr/>
        <p:txBody>
          <a:bodyPr/>
          <a:lstStyle/>
          <a:p>
            <a:fld id="{53D50B06-66E7-4785-92A1-8447241347B8}" type="slidenum">
              <a:rPr lang="en-US" smtClean="0"/>
              <a:t>6</a:t>
            </a:fld>
            <a:endParaRPr lang="en-US"/>
          </a:p>
        </p:txBody>
      </p:sp>
    </p:spTree>
    <p:extLst>
      <p:ext uri="{BB962C8B-B14F-4D97-AF65-F5344CB8AC3E}">
        <p14:creationId xmlns:p14="http://schemas.microsoft.com/office/powerpoint/2010/main" val="407135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Aft>
                <a:spcPts val="0"/>
              </a:spcAft>
              <a:buClrTx/>
              <a:buSzTx/>
              <a:buFont typeface="Arial" panose="020B0604020202020204" pitchFamily="34" charset="0"/>
              <a:buNone/>
              <a:tabLst/>
              <a:defRPr/>
            </a:pPr>
            <a:r>
              <a:rPr lang="en-US" sz="1200">
                <a:solidFill>
                  <a:prstClr val="black"/>
                </a:solidFill>
                <a:cs typeface="Arial" panose="020B0604020202020204" pitchFamily="34" charset="0"/>
              </a:rPr>
              <a:t>The </a:t>
            </a:r>
            <a:r>
              <a:rPr lang="en-US" sz="1200" u="sng">
                <a:solidFill>
                  <a:prstClr val="black"/>
                </a:solidFill>
                <a:cs typeface="Arial" panose="020B0604020202020204" pitchFamily="34" charset="0"/>
              </a:rPr>
              <a:t>Fare Rules and Restrictions </a:t>
            </a:r>
            <a:r>
              <a:rPr lang="en-US" sz="1200">
                <a:solidFill>
                  <a:prstClr val="black"/>
                </a:solidFill>
                <a:cs typeface="Arial" panose="020B0604020202020204" pitchFamily="34" charset="0"/>
              </a:rPr>
              <a:t>will give you lots of information regarding the flight.</a:t>
            </a:r>
          </a:p>
          <a:p>
            <a:pPr marL="0" marR="0" lvl="0" indent="0" algn="l" defTabSz="609585" rtl="0" eaLnBrk="1" fontAlgn="auto" latinLnBrk="0" hangingPunct="1">
              <a:lnSpc>
                <a:spcPct val="100000"/>
              </a:lnSpc>
              <a:spcAft>
                <a:spcPts val="0"/>
              </a:spcAft>
              <a:buClrTx/>
              <a:buSzTx/>
              <a:buFont typeface="Arial" panose="020B0604020202020204" pitchFamily="34" charset="0"/>
              <a:buNone/>
              <a:tabLst/>
              <a:defRPr/>
            </a:pPr>
            <a:endParaRPr lang="en-US" sz="1200">
              <a:solidFill>
                <a:prstClr val="black"/>
              </a:solidFill>
              <a:cs typeface="Arial" panose="020B0604020202020204" pitchFamily="34" charset="0"/>
            </a:endParaRPr>
          </a:p>
          <a:p>
            <a:pPr marL="0" marR="0" lvl="0" indent="0" algn="l" defTabSz="609585" rtl="0" eaLnBrk="1" fontAlgn="auto" latinLnBrk="0" hangingPunct="1">
              <a:lnSpc>
                <a:spcPct val="100000"/>
              </a:lnSpc>
              <a:spcAft>
                <a:spcPts val="0"/>
              </a:spcAft>
              <a:buClrTx/>
              <a:buSzTx/>
              <a:buFont typeface="Arial" panose="020B0604020202020204" pitchFamily="34" charset="0"/>
              <a:buNone/>
              <a:tabLst/>
              <a:defRPr/>
            </a:pPr>
            <a:r>
              <a:rPr lang="en-US" sz="1200">
                <a:solidFill>
                  <a:prstClr val="black"/>
                </a:solidFill>
                <a:cs typeface="Arial" panose="020B0604020202020204" pitchFamily="34" charset="0"/>
              </a:rPr>
              <a:t>These rules may be different for different flights/airlines, so make sure to review these for each trip.</a:t>
            </a:r>
          </a:p>
          <a:p>
            <a:pPr marL="0" marR="0" lvl="0" indent="0" algn="l" defTabSz="609585" rtl="0" eaLnBrk="1" fontAlgn="auto" latinLnBrk="0" hangingPunct="1">
              <a:lnSpc>
                <a:spcPct val="100000"/>
              </a:lnSpc>
              <a:spcAft>
                <a:spcPts val="0"/>
              </a:spcAft>
              <a:buClrTx/>
              <a:buSzTx/>
              <a:buFont typeface="Arial" panose="020B0604020202020204" pitchFamily="34" charset="0"/>
              <a:buNone/>
              <a:tabLst/>
              <a:defRPr/>
            </a:pPr>
            <a:endParaRPr lang="en-US" sz="1200">
              <a:solidFill>
                <a:prstClr val="black"/>
              </a:solidFill>
              <a:cs typeface="Arial" panose="020B0604020202020204" pitchFamily="34" charset="0"/>
            </a:endParaRPr>
          </a:p>
          <a:p>
            <a:pPr marL="0" marR="0" lvl="0" indent="0" algn="l" defTabSz="609585" rtl="0" eaLnBrk="1" fontAlgn="auto" latinLnBrk="0" hangingPunct="1">
              <a:lnSpc>
                <a:spcPct val="100000"/>
              </a:lnSpc>
              <a:spcAft>
                <a:spcPts val="0"/>
              </a:spcAft>
              <a:buClrTx/>
              <a:buSzTx/>
              <a:buFont typeface="Arial" panose="020B0604020202020204" pitchFamily="34" charset="0"/>
              <a:buNone/>
              <a:tabLst/>
              <a:defRPr/>
            </a:pPr>
            <a:r>
              <a:rPr lang="en-US" sz="1200">
                <a:solidFill>
                  <a:prstClr val="black"/>
                </a:solidFill>
                <a:cs typeface="Arial" panose="020B0604020202020204" pitchFamily="34" charset="0"/>
              </a:rPr>
              <a:t>This will give you information as to the refundability of the flight and other penalties.</a:t>
            </a:r>
          </a:p>
          <a:p>
            <a:pPr marL="0" marR="0" lvl="0" indent="0" algn="l" defTabSz="609585" rtl="0" eaLnBrk="1" fontAlgn="auto" latinLnBrk="0" hangingPunct="1">
              <a:lnSpc>
                <a:spcPct val="100000"/>
              </a:lnSpc>
              <a:spcAft>
                <a:spcPts val="0"/>
              </a:spcAft>
              <a:buClrTx/>
              <a:buSzTx/>
              <a:buFont typeface="Arial" panose="020B0604020202020204" pitchFamily="34" charset="0"/>
              <a:buNone/>
              <a:tabLst/>
              <a:defRPr/>
            </a:pPr>
            <a:endParaRPr lang="en-US" sz="1200">
              <a:solidFill>
                <a:prstClr val="black"/>
              </a:solidFill>
              <a:cs typeface="Arial" panose="020B0604020202020204" pitchFamily="34" charset="0"/>
            </a:endParaRPr>
          </a:p>
          <a:p>
            <a:pPr marR="0" lvl="0" algn="l" defTabSz="609585" rtl="0" eaLnBrk="1" fontAlgn="auto" latinLnBrk="0" hangingPunct="1">
              <a:lnSpc>
                <a:spcPct val="100000"/>
              </a:lnSpc>
              <a:spcAft>
                <a:spcPts val="0"/>
              </a:spcAft>
              <a:buClrTx/>
              <a:buSzTx/>
              <a:tabLst/>
              <a:defRPr/>
            </a:pPr>
            <a:r>
              <a:rPr lang="en-US" sz="1200">
                <a:solidFill>
                  <a:prstClr val="black"/>
                </a:solidFill>
                <a:cs typeface="Arial" panose="020B0604020202020204" pitchFamily="34" charset="0"/>
              </a:rPr>
              <a:t>General rule of thumb:</a:t>
            </a:r>
          </a:p>
          <a:p>
            <a:pPr marL="0" marR="0" lvl="0" indent="0" algn="l" defTabSz="609585" rtl="0" eaLnBrk="1" fontAlgn="auto" latinLnBrk="0" hangingPunct="1">
              <a:lnSpc>
                <a:spcPct val="100000"/>
              </a:lnSpc>
              <a:spcAft>
                <a:spcPts val="0"/>
              </a:spcAft>
              <a:buClrTx/>
              <a:buSzTx/>
              <a:buFontTx/>
              <a:buNone/>
              <a:tabLst/>
              <a:defRPr/>
            </a:pPr>
            <a:endParaRPr lang="en-US" sz="1200">
              <a:solidFill>
                <a:prstClr val="black"/>
              </a:solidFill>
              <a:cs typeface="Arial" panose="020B0604020202020204" pitchFamily="34" charset="0"/>
            </a:endParaRPr>
          </a:p>
          <a:p>
            <a:pPr marL="0" marR="0" lvl="0" indent="0" algn="l" defTabSz="609585" rtl="0" eaLnBrk="1" fontAlgn="auto" latinLnBrk="0" hangingPunct="1">
              <a:lnSpc>
                <a:spcPct val="100000"/>
              </a:lnSpc>
              <a:spcAft>
                <a:spcPts val="0"/>
              </a:spcAft>
              <a:buClrTx/>
              <a:buSzTx/>
              <a:buFontTx/>
              <a:buNone/>
              <a:tabLst/>
              <a:defRPr/>
            </a:pPr>
            <a:r>
              <a:rPr lang="en-US" sz="1200">
                <a:solidFill>
                  <a:prstClr val="black"/>
                </a:solidFill>
                <a:cs typeface="Arial" panose="020B0604020202020204" pitchFamily="34" charset="0"/>
              </a:rPr>
              <a:t>CANCELLING AIRFARE: Free cancellation for 24 hrs.  After 24 hrs., fees and penalties are determined by the type of airfare booked and the Airline’s policies. </a:t>
            </a:r>
            <a:endParaRPr kumimoji="0" lang="en-US" sz="1200" b="0" i="0" u="none" strike="noStrike" kern="1200" cap="none" spc="0" normalizeH="0" baseline="0" noProof="0">
              <a:ln>
                <a:noFill/>
              </a:ln>
              <a:solidFill>
                <a:prstClr val="black"/>
              </a:solidFill>
              <a:effectLst/>
              <a:uLnTx/>
              <a:uFillTx/>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7</a:t>
            </a:fld>
            <a:endParaRPr lang="en-US"/>
          </a:p>
        </p:txBody>
      </p:sp>
    </p:spTree>
    <p:extLst>
      <p:ext uri="{BB962C8B-B14F-4D97-AF65-F5344CB8AC3E}">
        <p14:creationId xmlns:p14="http://schemas.microsoft.com/office/powerpoint/2010/main" val="212051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t" latinLnBrk="0" hangingPunct="1">
              <a:spcBef>
                <a:spcPts val="0"/>
              </a:spcBef>
              <a:spcAft>
                <a:spcPts val="0"/>
              </a:spcAft>
            </a:pPr>
            <a:r>
              <a:rPr lang="en-US" sz="1800" b="0" i="0" u="none" strike="noStrike" kern="1200">
                <a:solidFill>
                  <a:srgbClr val="000000"/>
                </a:solidFill>
                <a:effectLst/>
                <a:latin typeface="Century Gothic" panose="020B0502020202020204" pitchFamily="34" charset="0"/>
              </a:rPr>
              <a:t>There are several hotel rates listed in Concur.  It is important to make sure the traveler qualifies for the rate before you choose that rate as they will be required to provide verification of their eligibility upon arriving at the hotel.</a:t>
            </a:r>
          </a:p>
          <a:p>
            <a:pPr marL="0" marR="0" algn="l" rtl="0" eaLnBrk="1" fontAlgn="t" latinLnBrk="0" hangingPunct="1">
              <a:spcBef>
                <a:spcPts val="0"/>
              </a:spcBef>
              <a:spcAft>
                <a:spcPts val="0"/>
              </a:spcAft>
            </a:pPr>
            <a:endParaRPr lang="en-US" sz="1800" b="0" i="0" u="none" strike="noStrike" kern="1200">
              <a:solidFill>
                <a:srgbClr val="000000"/>
              </a:solidFill>
              <a:effectLst/>
              <a:latin typeface="Century Gothic" panose="020B0502020202020204" pitchFamily="34" charset="0"/>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Century Gothic" panose="020B0502020202020204" pitchFamily="34" charset="0"/>
              </a:rPr>
              <a:t>Here is a summary of the rates:</a:t>
            </a:r>
          </a:p>
          <a:p>
            <a:pPr marL="0" marR="0" algn="l" rtl="0" eaLnBrk="1" fontAlgn="t" latinLnBrk="0" hangingPunct="1">
              <a:spcBef>
                <a:spcPts val="0"/>
              </a:spcBef>
              <a:spcAft>
                <a:spcPts val="0"/>
              </a:spcAft>
            </a:pPr>
            <a:endParaRPr lang="en-US" sz="1800" b="1" i="0" u="none" strike="noStrike" kern="1200">
              <a:solidFill>
                <a:srgbClr val="000000"/>
              </a:solidFill>
              <a:effectLst/>
              <a:latin typeface="Century Gothic" panose="020B0502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AAA/CAA, Government, or Military -</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Century Gothic" panose="020B0502020202020204" pitchFamily="34" charset="0"/>
              </a:rPr>
              <a:t>Under Travel Preferences in traveler's profile, check the box for the discount (must provide documentation to hotel)</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UF Rate - </a:t>
            </a:r>
            <a:r>
              <a:rPr lang="en-US" sz="1800" b="0" i="0" u="none" strike="noStrike" kern="1200">
                <a:solidFill>
                  <a:srgbClr val="000000"/>
                </a:solidFill>
                <a:effectLst/>
                <a:latin typeface="Century Gothic" panose="020B0502020202020204" pitchFamily="34" charset="0"/>
              </a:rPr>
              <a:t>UF negotiated rate </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BCD - </a:t>
            </a:r>
            <a:r>
              <a:rPr lang="en-US" sz="1800" b="0" i="0" u="none" strike="noStrike" kern="1200">
                <a:solidFill>
                  <a:srgbClr val="000000"/>
                </a:solidFill>
                <a:effectLst/>
                <a:latin typeface="Century Gothic" panose="020B0502020202020204" pitchFamily="34" charset="0"/>
              </a:rPr>
              <a:t>World Travel Services discount for ALL UF travelers</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Member Rate - </a:t>
            </a:r>
            <a:r>
              <a:rPr lang="en-US" sz="1800" b="0" i="0" u="none" strike="noStrike" kern="1200">
                <a:solidFill>
                  <a:srgbClr val="000000"/>
                </a:solidFill>
                <a:effectLst/>
                <a:latin typeface="Century Gothic" panose="020B0502020202020204" pitchFamily="34" charset="0"/>
              </a:rPr>
              <a:t>Must be a member of the Loyalty program for the hotel chain (i.e. Marriott Bonvoy, Hilton Honors)</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Regular Rate - </a:t>
            </a:r>
            <a:r>
              <a:rPr lang="en-US" sz="1800" b="0" i="0" u="none" strike="noStrike" kern="1200">
                <a:solidFill>
                  <a:srgbClr val="000000"/>
                </a:solidFill>
                <a:effectLst/>
                <a:latin typeface="Century Gothic" panose="020B0502020202020204" pitchFamily="34" charset="0"/>
              </a:rPr>
              <a:t>Available to everyone</a:t>
            </a:r>
            <a:endParaRPr lang="en-US" sz="18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8</a:t>
            </a:fld>
            <a:endParaRPr lang="en-US"/>
          </a:p>
        </p:txBody>
      </p:sp>
    </p:spTree>
    <p:extLst>
      <p:ext uri="{BB962C8B-B14F-4D97-AF65-F5344CB8AC3E}">
        <p14:creationId xmlns:p14="http://schemas.microsoft.com/office/powerpoint/2010/main" val="116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t" latinLnBrk="0" hangingPunct="1">
              <a:spcBef>
                <a:spcPts val="0"/>
              </a:spcBef>
              <a:spcAft>
                <a:spcPts val="0"/>
              </a:spcAft>
            </a:pPr>
            <a:r>
              <a:rPr lang="en-US" sz="1800" b="0" i="0" u="none" strike="noStrike" kern="1200">
                <a:solidFill>
                  <a:srgbClr val="000000"/>
                </a:solidFill>
                <a:effectLst/>
                <a:latin typeface="Century Gothic" panose="020B0502020202020204" pitchFamily="34" charset="0"/>
              </a:rPr>
              <a:t>There are several hotel rates listed in Concur.  It is important to make sure the traveler qualifies for the rate before you choose that rate as they will be required to provide verification of their eligibility upon arriving at the hotel.</a:t>
            </a:r>
          </a:p>
          <a:p>
            <a:pPr marL="0" marR="0" algn="l" rtl="0" eaLnBrk="1" fontAlgn="t" latinLnBrk="0" hangingPunct="1">
              <a:spcBef>
                <a:spcPts val="0"/>
              </a:spcBef>
              <a:spcAft>
                <a:spcPts val="0"/>
              </a:spcAft>
            </a:pPr>
            <a:endParaRPr lang="en-US" sz="1800" b="0" i="0" u="none" strike="noStrike" kern="1200">
              <a:solidFill>
                <a:srgbClr val="000000"/>
              </a:solidFill>
              <a:effectLst/>
              <a:latin typeface="Century Gothic" panose="020B0502020202020204" pitchFamily="34" charset="0"/>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Century Gothic" panose="020B0502020202020204" pitchFamily="34" charset="0"/>
              </a:rPr>
              <a:t>Here is a summary of the rates:</a:t>
            </a:r>
          </a:p>
          <a:p>
            <a:pPr marL="0" marR="0" algn="l" rtl="0" eaLnBrk="1" fontAlgn="t" latinLnBrk="0" hangingPunct="1">
              <a:spcBef>
                <a:spcPts val="0"/>
              </a:spcBef>
              <a:spcAft>
                <a:spcPts val="0"/>
              </a:spcAft>
            </a:pPr>
            <a:endParaRPr lang="en-US" sz="1800" b="1" i="0" u="none" strike="noStrike" kern="1200">
              <a:solidFill>
                <a:srgbClr val="000000"/>
              </a:solidFill>
              <a:effectLst/>
              <a:latin typeface="Century Gothic" panose="020B0502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AAA/CAA, Government, or Military -</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Century Gothic" panose="020B0502020202020204" pitchFamily="34" charset="0"/>
              </a:rPr>
              <a:t>Under Travel Preferences in traveler's profile, check the box for the discount (must provide documentation to hotel)</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UF Rate - </a:t>
            </a:r>
            <a:r>
              <a:rPr lang="en-US" sz="1800" b="0" i="0" u="none" strike="noStrike" kern="1200">
                <a:solidFill>
                  <a:srgbClr val="000000"/>
                </a:solidFill>
                <a:effectLst/>
                <a:latin typeface="Century Gothic" panose="020B0502020202020204" pitchFamily="34" charset="0"/>
              </a:rPr>
              <a:t>UF negotiated rate </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BCD - </a:t>
            </a:r>
            <a:r>
              <a:rPr lang="en-US" sz="1800" b="0" i="0" u="none" strike="noStrike" kern="1200">
                <a:solidFill>
                  <a:srgbClr val="000000"/>
                </a:solidFill>
                <a:effectLst/>
                <a:latin typeface="Century Gothic" panose="020B0502020202020204" pitchFamily="34" charset="0"/>
              </a:rPr>
              <a:t>World Travel Services discount for ALL UF travelers</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Member Rate - </a:t>
            </a:r>
            <a:r>
              <a:rPr lang="en-US" sz="1800" b="0" i="0" u="none" strike="noStrike" kern="1200">
                <a:solidFill>
                  <a:srgbClr val="000000"/>
                </a:solidFill>
                <a:effectLst/>
                <a:latin typeface="Century Gothic" panose="020B0502020202020204" pitchFamily="34" charset="0"/>
              </a:rPr>
              <a:t>Must be a member of the Loyalty program for the hotel chain (i.e. Marriott Bonvoy, Hilton Honors)</a:t>
            </a:r>
            <a:endParaRPr lang="en-US" sz="1800" b="0" i="0" u="none" strike="noStrike">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a:solidFill>
                  <a:srgbClr val="000000"/>
                </a:solidFill>
                <a:effectLst/>
                <a:latin typeface="Century Gothic" panose="020B0502020202020204" pitchFamily="34" charset="0"/>
              </a:rPr>
              <a:t>Regular Rate - </a:t>
            </a:r>
            <a:r>
              <a:rPr lang="en-US" sz="1800" b="0" i="0" u="none" strike="noStrike" kern="1200">
                <a:solidFill>
                  <a:srgbClr val="000000"/>
                </a:solidFill>
                <a:effectLst/>
                <a:latin typeface="Century Gothic" panose="020B0502020202020204" pitchFamily="34" charset="0"/>
              </a:rPr>
              <a:t>Available to everyone</a:t>
            </a:r>
          </a:p>
          <a:p>
            <a:pPr marL="0" marR="0" algn="l" rtl="0" eaLnBrk="1" fontAlgn="t" latinLnBrk="0" hangingPunct="1">
              <a:spcBef>
                <a:spcPts val="0"/>
              </a:spcBef>
              <a:spcAft>
                <a:spcPts val="0"/>
              </a:spcAft>
            </a:pPr>
            <a:endParaRPr lang="en-US" sz="1800" b="0" i="0" u="none" strike="noStrike" kern="1200">
              <a:solidFill>
                <a:srgbClr val="000000"/>
              </a:solidFill>
              <a:effectLst/>
              <a:latin typeface="Century Gothic" panose="020B0502020202020204" pitchFamily="34" charset="0"/>
            </a:endParaRPr>
          </a:p>
          <a:p>
            <a:pPr marL="0" marR="0" algn="l" rtl="0" eaLnBrk="1" fontAlgn="t" latinLnBrk="0" hangingPunct="1">
              <a:spcBef>
                <a:spcPts val="0"/>
              </a:spcBef>
              <a:spcAft>
                <a:spcPts val="0"/>
              </a:spcAft>
            </a:pPr>
            <a:r>
              <a:rPr lang="en-US" sz="1800" b="0" i="0" u="none" strike="noStrike" kern="1200">
                <a:solidFill>
                  <a:srgbClr val="000000"/>
                </a:solidFill>
                <a:effectLst/>
                <a:latin typeface="Century Gothic" panose="020B0502020202020204" pitchFamily="34" charset="0"/>
              </a:rPr>
              <a:t>Please review the </a:t>
            </a:r>
            <a:r>
              <a:rPr lang="en-US" sz="1800" b="0" i="0" u="sng" strike="noStrike" kern="1200">
                <a:solidFill>
                  <a:srgbClr val="000000"/>
                </a:solidFill>
                <a:effectLst/>
                <a:latin typeface="Century Gothic" panose="020B0502020202020204" pitchFamily="34" charset="0"/>
              </a:rPr>
              <a:t>Rules and cancellation policy</a:t>
            </a:r>
            <a:r>
              <a:rPr lang="en-US" sz="1800" b="0" i="0" u="none" strike="noStrike" kern="1200">
                <a:solidFill>
                  <a:srgbClr val="000000"/>
                </a:solidFill>
                <a:effectLst/>
                <a:latin typeface="Century Gothic" panose="020B0502020202020204" pitchFamily="34" charset="0"/>
              </a:rPr>
              <a:t> here as well.</a:t>
            </a:r>
            <a:endParaRPr lang="en-US" sz="18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3D50B06-66E7-4785-92A1-8447241347B8}" type="slidenum">
              <a:rPr lang="en-US" smtClean="0"/>
              <a:t>9</a:t>
            </a:fld>
            <a:endParaRPr lang="en-US"/>
          </a:p>
        </p:txBody>
      </p:sp>
    </p:spTree>
    <p:extLst>
      <p:ext uri="{BB962C8B-B14F-4D97-AF65-F5344CB8AC3E}">
        <p14:creationId xmlns:p14="http://schemas.microsoft.com/office/powerpoint/2010/main" val="60464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EDA4-864B-7273-9443-643FB5F4E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E77DFF-BCC6-3CE3-E261-103D93CC4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182AAA-9AA2-D900-9A62-D15F1EB06462}"/>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5" name="Footer Placeholder 4">
            <a:extLst>
              <a:ext uri="{FF2B5EF4-FFF2-40B4-BE49-F238E27FC236}">
                <a16:creationId xmlns:a16="http://schemas.microsoft.com/office/drawing/2014/main" id="{4CD0D64B-9F90-0962-80F4-4200A06A5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C09EA-F1D7-FC6C-185B-ED54DE35B5A1}"/>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417151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8A27-A2FC-0D90-74B3-2E772DE41F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ADD21-37E0-8417-DE28-827D37AA4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39B14-5DBE-8619-F4BA-503DCE8AEB2B}"/>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5" name="Footer Placeholder 4">
            <a:extLst>
              <a:ext uri="{FF2B5EF4-FFF2-40B4-BE49-F238E27FC236}">
                <a16:creationId xmlns:a16="http://schemas.microsoft.com/office/drawing/2014/main" id="{6CAB7D0A-CE6A-E160-4019-F3A01F91F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944A0-B715-D1F1-5EB6-DB67667AD00E}"/>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190436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0426C-C566-ACA2-AB2B-9A3E9EE370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9E25D-4843-60E4-4CA2-C54F6B0D99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70E36-55E2-FEEE-C829-DB8511F11800}"/>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5" name="Footer Placeholder 4">
            <a:extLst>
              <a:ext uri="{FF2B5EF4-FFF2-40B4-BE49-F238E27FC236}">
                <a16:creationId xmlns:a16="http://schemas.microsoft.com/office/drawing/2014/main" id="{F1B1EAAB-0B41-73EC-C3B5-58A1670CB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696CB-C913-621D-10A4-22320C78AB3B}"/>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336112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58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4201-43ED-D71A-8ECC-B161A91888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B7A40-2676-7B20-C3D5-33B733608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B9B63-7D3A-E3D0-A571-A9A6A77E71D1}"/>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5" name="Footer Placeholder 4">
            <a:extLst>
              <a:ext uri="{FF2B5EF4-FFF2-40B4-BE49-F238E27FC236}">
                <a16:creationId xmlns:a16="http://schemas.microsoft.com/office/drawing/2014/main" id="{A6285441-2641-79F5-76C1-04380D074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1695A-A6D3-016A-47F1-2D83673F8B6E}"/>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20581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1297-80CE-965C-0BE3-75BE630A15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AB3520-15A7-E75F-7D1B-7E83FCCC67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B32DB3-F612-D99E-6C78-36F33C55900C}"/>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5" name="Footer Placeholder 4">
            <a:extLst>
              <a:ext uri="{FF2B5EF4-FFF2-40B4-BE49-F238E27FC236}">
                <a16:creationId xmlns:a16="http://schemas.microsoft.com/office/drawing/2014/main" id="{86188778-316F-63CE-5516-CBD877A51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26067-E142-EB62-1C8D-6C3F2AA0637C}"/>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162007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01C8-9838-94CD-95E3-9BE5F6788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A8A15-4E8B-7621-0257-2B7A6FCFB6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895DF3-3192-9A3C-012A-ED184508C9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605E94-69CD-A96F-F825-99D7C3A46FDC}"/>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6" name="Footer Placeholder 5">
            <a:extLst>
              <a:ext uri="{FF2B5EF4-FFF2-40B4-BE49-F238E27FC236}">
                <a16:creationId xmlns:a16="http://schemas.microsoft.com/office/drawing/2014/main" id="{0C394769-4CB2-94BA-8DAF-D9B9A01FE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444D6-8532-A216-2D11-6D75A285FE62}"/>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5340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C129-6095-FF7F-2EEE-A1653E9F50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6DC6C9-A790-A3A6-2405-51D5083A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E6C01-8141-AB9E-BCB3-B767EFC9DE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CE1B9-B293-0FF6-C2CA-ABECA5E2F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7AA2A5-DBB4-0C16-C13B-AA00D341E0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51974E-85D0-6692-DAFD-29BEB115BBA9}"/>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8" name="Footer Placeholder 7">
            <a:extLst>
              <a:ext uri="{FF2B5EF4-FFF2-40B4-BE49-F238E27FC236}">
                <a16:creationId xmlns:a16="http://schemas.microsoft.com/office/drawing/2014/main" id="{CB61C187-5D03-CC0E-F7BD-1D8E54686A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E38BB6-5B75-418C-CEA8-D94EF5D9C5FD}"/>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26367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1AD8-6D99-41E0-243B-414C7213A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09B221-C0DC-78EA-7AB5-72A19385CFBF}"/>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4" name="Footer Placeholder 3">
            <a:extLst>
              <a:ext uri="{FF2B5EF4-FFF2-40B4-BE49-F238E27FC236}">
                <a16:creationId xmlns:a16="http://schemas.microsoft.com/office/drawing/2014/main" id="{696E2F7C-6117-942F-D475-F841D48BA2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6737B-BF38-598B-3509-F829B8F572FA}"/>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289629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5EFE7-F26A-0D1B-37F9-D7966E4E5CBD}"/>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3" name="Footer Placeholder 2">
            <a:extLst>
              <a:ext uri="{FF2B5EF4-FFF2-40B4-BE49-F238E27FC236}">
                <a16:creationId xmlns:a16="http://schemas.microsoft.com/office/drawing/2014/main" id="{3F6FE665-C360-B061-BD1F-41BC6A133E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F0B342-1203-2ADD-9522-54B84692B09F}"/>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141745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0BDD-C9C0-406A-80F1-299145359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25050E-806E-EB6E-ADAF-360F40AA8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66F4F4-0494-8FCD-63BA-1932D58B5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49567-5783-C404-AEB6-129E5C74775B}"/>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6" name="Footer Placeholder 5">
            <a:extLst>
              <a:ext uri="{FF2B5EF4-FFF2-40B4-BE49-F238E27FC236}">
                <a16:creationId xmlns:a16="http://schemas.microsoft.com/office/drawing/2014/main" id="{7C9E0720-D0C4-7BC9-538F-07046A41D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1120F-8293-FEA7-EA88-866C66D03D77}"/>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156074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8DB0-651B-E955-A7B9-14C31C16D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2F02C-53A0-4E68-1A7D-F81EC82F37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3DE83-ED02-B286-FBB3-5D3EFEDA4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74A1A-C7FB-8D30-C764-DBD86C877927}"/>
              </a:ext>
            </a:extLst>
          </p:cNvPr>
          <p:cNvSpPr>
            <a:spLocks noGrp="1"/>
          </p:cNvSpPr>
          <p:nvPr>
            <p:ph type="dt" sz="half" idx="10"/>
          </p:nvPr>
        </p:nvSpPr>
        <p:spPr/>
        <p:txBody>
          <a:bodyPr/>
          <a:lstStyle/>
          <a:p>
            <a:fld id="{999E2882-6BA6-4F86-BBD2-C869737E9AC9}" type="datetimeFigureOut">
              <a:rPr lang="en-US" smtClean="0"/>
              <a:t>2/2/2024</a:t>
            </a:fld>
            <a:endParaRPr lang="en-US"/>
          </a:p>
        </p:txBody>
      </p:sp>
      <p:sp>
        <p:nvSpPr>
          <p:cNvPr id="6" name="Footer Placeholder 5">
            <a:extLst>
              <a:ext uri="{FF2B5EF4-FFF2-40B4-BE49-F238E27FC236}">
                <a16:creationId xmlns:a16="http://schemas.microsoft.com/office/drawing/2014/main" id="{FA17C17B-8597-B320-76AA-FC7298FCA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FD83C-ECDE-562E-42BC-6D0FC806EE7C}"/>
              </a:ext>
            </a:extLst>
          </p:cNvPr>
          <p:cNvSpPr>
            <a:spLocks noGrp="1"/>
          </p:cNvSpPr>
          <p:nvPr>
            <p:ph type="sldNum" sz="quarter" idx="12"/>
          </p:nvPr>
        </p:nvSpPr>
        <p:spPr/>
        <p:txBody>
          <a:bodyPr/>
          <a:lstStyle/>
          <a:p>
            <a:fld id="{60AD974F-FC78-4E54-B6BE-B742A706888B}" type="slidenum">
              <a:rPr lang="en-US" smtClean="0"/>
              <a:t>‹#›</a:t>
            </a:fld>
            <a:endParaRPr lang="en-US"/>
          </a:p>
        </p:txBody>
      </p:sp>
    </p:spTree>
    <p:extLst>
      <p:ext uri="{BB962C8B-B14F-4D97-AF65-F5344CB8AC3E}">
        <p14:creationId xmlns:p14="http://schemas.microsoft.com/office/powerpoint/2010/main" val="35521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5DBEA-637B-0DD2-2C7D-865B166A8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1A1BE8-7839-5D4A-915C-C6CAE2AFD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A5C66-9D73-E3A8-055E-E4B6130A8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E2882-6BA6-4F86-BBD2-C869737E9AC9}" type="datetimeFigureOut">
              <a:rPr lang="en-US" smtClean="0"/>
              <a:t>2/2/2024</a:t>
            </a:fld>
            <a:endParaRPr lang="en-US"/>
          </a:p>
        </p:txBody>
      </p:sp>
      <p:sp>
        <p:nvSpPr>
          <p:cNvPr id="5" name="Footer Placeholder 4">
            <a:extLst>
              <a:ext uri="{FF2B5EF4-FFF2-40B4-BE49-F238E27FC236}">
                <a16:creationId xmlns:a16="http://schemas.microsoft.com/office/drawing/2014/main" id="{05F51920-7504-337A-B344-6438136D1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B0319F-D8D8-408F-08EB-1255C4CB3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D974F-FC78-4E54-B6BE-B742A706888B}" type="slidenum">
              <a:rPr lang="en-US" smtClean="0"/>
              <a:t>‹#›</a:t>
            </a:fld>
            <a:endParaRPr lang="en-US"/>
          </a:p>
        </p:txBody>
      </p:sp>
    </p:spTree>
    <p:extLst>
      <p:ext uri="{BB962C8B-B14F-4D97-AF65-F5344CB8AC3E}">
        <p14:creationId xmlns:p14="http://schemas.microsoft.com/office/powerpoint/2010/main" val="307830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Tree>
    <p:extLst>
      <p:ext uri="{BB962C8B-B14F-4D97-AF65-F5344CB8AC3E}">
        <p14:creationId xmlns:p14="http://schemas.microsoft.com/office/powerpoint/2010/main" val="1474921299"/>
      </p:ext>
    </p:extLst>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mailto:online@worldtrav.com" TargetMode="External"/><Relationship Id="rId4" Type="http://schemas.openxmlformats.org/officeDocument/2006/relationships/hyperlink" Target="mailto:ufl.travel@worldtrav.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f.tfaforms.net/f/Finance-Hub"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learn-and-grow.hr.ufl.edu/toolkits-resource-center/financial-toolkits/travel-and-expense/ufgo/trave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7738E179-C0D9-6F2B-2BCB-E2C108CB4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1" r="5304" b="9380"/>
          <a:stretch/>
        </p:blipFill>
        <p:spPr bwMode="auto">
          <a:xfrm>
            <a:off x="74711" y="82550"/>
            <a:ext cx="12039527" cy="6692900"/>
          </a:xfrm>
          <a:prstGeom prst="rect">
            <a:avLst/>
          </a:prstGeom>
          <a:noFill/>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F2E68FC-A21A-7330-745B-5EF766306857}"/>
              </a:ext>
            </a:extLst>
          </p:cNvPr>
          <p:cNvSpPr>
            <a:spLocks noGrp="1"/>
          </p:cNvSpPr>
          <p:nvPr>
            <p:ph type="subTitle" idx="1"/>
          </p:nvPr>
        </p:nvSpPr>
        <p:spPr>
          <a:xfrm>
            <a:off x="1046838" y="5939463"/>
            <a:ext cx="9882101" cy="639875"/>
          </a:xfrm>
          <a:effectLst>
            <a:outerShdw blurRad="50800" dist="38100" dir="2700000" algn="tl" rotWithShape="0">
              <a:schemeClr val="bg1">
                <a:alpha val="0"/>
              </a:schemeClr>
            </a:outerShdw>
          </a:effectLst>
        </p:spPr>
        <p:txBody>
          <a:bodyPr>
            <a:normAutofit/>
          </a:bodyPr>
          <a:lstStyle/>
          <a:p>
            <a:r>
              <a:rPr lang="en-US">
                <a:solidFill>
                  <a:schemeClr val="bg1"/>
                </a:solidFill>
              </a:rPr>
              <a:t>2/8/2024</a:t>
            </a:r>
          </a:p>
        </p:txBody>
      </p:sp>
    </p:spTree>
    <p:extLst>
      <p:ext uri="{BB962C8B-B14F-4D97-AF65-F5344CB8AC3E}">
        <p14:creationId xmlns:p14="http://schemas.microsoft.com/office/powerpoint/2010/main" val="121916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Hotel rates &amp; discounts</a:t>
            </a:r>
          </a:p>
        </p:txBody>
      </p:sp>
      <p:sp>
        <p:nvSpPr>
          <p:cNvPr id="2" name="TextBox 1">
            <a:extLst>
              <a:ext uri="{FF2B5EF4-FFF2-40B4-BE49-F238E27FC236}">
                <a16:creationId xmlns:a16="http://schemas.microsoft.com/office/drawing/2014/main" id="{F7679BAF-4E71-029D-85A1-CF93DF3A7678}"/>
              </a:ext>
            </a:extLst>
          </p:cNvPr>
          <p:cNvSpPr txBox="1"/>
          <p:nvPr/>
        </p:nvSpPr>
        <p:spPr>
          <a:xfrm>
            <a:off x="491419" y="1280423"/>
            <a:ext cx="10891413" cy="369332"/>
          </a:xfrm>
          <a:prstGeom prst="rect">
            <a:avLst/>
          </a:prstGeom>
          <a:noFill/>
        </p:spPr>
        <p:txBody>
          <a:bodyPr wrap="square" rtlCol="0">
            <a:spAutoFit/>
          </a:bodyPr>
          <a:lstStyle/>
          <a:p>
            <a:endParaRPr lang="en-US"/>
          </a:p>
        </p:txBody>
      </p:sp>
      <p:grpSp>
        <p:nvGrpSpPr>
          <p:cNvPr id="8" name="Group 7">
            <a:extLst>
              <a:ext uri="{FF2B5EF4-FFF2-40B4-BE49-F238E27FC236}">
                <a16:creationId xmlns:a16="http://schemas.microsoft.com/office/drawing/2014/main" id="{A0767DE5-50C3-1EA0-E1A2-417BBB428740}"/>
              </a:ext>
            </a:extLst>
          </p:cNvPr>
          <p:cNvGrpSpPr/>
          <p:nvPr/>
        </p:nvGrpSpPr>
        <p:grpSpPr>
          <a:xfrm>
            <a:off x="1742766" y="1465089"/>
            <a:ext cx="8976396" cy="4657820"/>
            <a:chOff x="1742766" y="1192564"/>
            <a:chExt cx="8976396" cy="4657820"/>
          </a:xfrm>
        </p:grpSpPr>
        <p:pic>
          <p:nvPicPr>
            <p:cNvPr id="5" name="Picture 4">
              <a:extLst>
                <a:ext uri="{FF2B5EF4-FFF2-40B4-BE49-F238E27FC236}">
                  <a16:creationId xmlns:a16="http://schemas.microsoft.com/office/drawing/2014/main" id="{420D0F90-59AC-4C4E-854F-82BC49044A66}"/>
                </a:ext>
              </a:extLst>
            </p:cNvPr>
            <p:cNvPicPr>
              <a:picLocks noChangeAspect="1"/>
            </p:cNvPicPr>
            <p:nvPr/>
          </p:nvPicPr>
          <p:blipFill>
            <a:blip r:embed="rId4"/>
            <a:stretch>
              <a:fillRect/>
            </a:stretch>
          </p:blipFill>
          <p:spPr>
            <a:xfrm>
              <a:off x="1742766" y="1192564"/>
              <a:ext cx="8625846" cy="465782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12C20CA-BB38-2BF0-ACFF-75981CDE6773}"/>
                </a:ext>
              </a:extLst>
            </p:cNvPr>
            <p:cNvPicPr>
              <a:picLocks noChangeAspect="1"/>
            </p:cNvPicPr>
            <p:nvPr/>
          </p:nvPicPr>
          <p:blipFill>
            <a:blip r:embed="rId5"/>
            <a:stretch>
              <a:fillRect/>
            </a:stretch>
          </p:blipFill>
          <p:spPr>
            <a:xfrm>
              <a:off x="4417960" y="3429000"/>
              <a:ext cx="701101" cy="414564"/>
            </a:xfrm>
            <a:prstGeom prst="rect">
              <a:avLst/>
            </a:prstGeom>
          </p:spPr>
        </p:pic>
        <p:pic>
          <p:nvPicPr>
            <p:cNvPr id="6" name="Picture 5">
              <a:extLst>
                <a:ext uri="{FF2B5EF4-FFF2-40B4-BE49-F238E27FC236}">
                  <a16:creationId xmlns:a16="http://schemas.microsoft.com/office/drawing/2014/main" id="{DC07E4B7-DC5A-CF4B-4E27-6E392136BB6E}"/>
                </a:ext>
              </a:extLst>
            </p:cNvPr>
            <p:cNvPicPr>
              <a:picLocks noChangeAspect="1"/>
            </p:cNvPicPr>
            <p:nvPr/>
          </p:nvPicPr>
          <p:blipFill>
            <a:blip r:embed="rId5"/>
            <a:stretch>
              <a:fillRect/>
            </a:stretch>
          </p:blipFill>
          <p:spPr>
            <a:xfrm>
              <a:off x="10018061" y="1192564"/>
              <a:ext cx="701101" cy="414564"/>
            </a:xfrm>
            <a:prstGeom prst="rect">
              <a:avLst/>
            </a:prstGeom>
          </p:spPr>
        </p:pic>
        <p:pic>
          <p:nvPicPr>
            <p:cNvPr id="7" name="Picture 6">
              <a:extLst>
                <a:ext uri="{FF2B5EF4-FFF2-40B4-BE49-F238E27FC236}">
                  <a16:creationId xmlns:a16="http://schemas.microsoft.com/office/drawing/2014/main" id="{27AAF82B-9400-F48A-D9B5-EADA1D5B3AAE}"/>
                </a:ext>
              </a:extLst>
            </p:cNvPr>
            <p:cNvPicPr>
              <a:picLocks noChangeAspect="1"/>
            </p:cNvPicPr>
            <p:nvPr/>
          </p:nvPicPr>
          <p:blipFill>
            <a:blip r:embed="rId5"/>
            <a:stretch>
              <a:fillRect/>
            </a:stretch>
          </p:blipFill>
          <p:spPr>
            <a:xfrm>
              <a:off x="4417960" y="4311609"/>
              <a:ext cx="701101" cy="414564"/>
            </a:xfrm>
            <a:prstGeom prst="rect">
              <a:avLst/>
            </a:prstGeom>
          </p:spPr>
        </p:pic>
      </p:grpSp>
    </p:spTree>
    <p:custDataLst>
      <p:tags r:id="rId1"/>
    </p:custDataLst>
    <p:extLst>
      <p:ext uri="{BB962C8B-B14F-4D97-AF65-F5344CB8AC3E}">
        <p14:creationId xmlns:p14="http://schemas.microsoft.com/office/powerpoint/2010/main" val="411889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Car rental / reservations</a:t>
            </a:r>
          </a:p>
        </p:txBody>
      </p:sp>
      <p:sp>
        <p:nvSpPr>
          <p:cNvPr id="8" name="Content Placeholder 2"/>
          <p:cNvSpPr txBox="1">
            <a:spLocks/>
          </p:cNvSpPr>
          <p:nvPr/>
        </p:nvSpPr>
        <p:spPr>
          <a:xfrm>
            <a:off x="760567" y="1386038"/>
            <a:ext cx="10590245" cy="359833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B532D04-C840-887F-CE0D-A9D8F2B661C5}"/>
              </a:ext>
            </a:extLst>
          </p:cNvPr>
          <p:cNvSpPr txBox="1"/>
          <p:nvPr/>
        </p:nvSpPr>
        <p:spPr>
          <a:xfrm>
            <a:off x="6278570" y="1606733"/>
            <a:ext cx="4823172" cy="2308324"/>
          </a:xfrm>
          <a:prstGeom prst="rect">
            <a:avLst/>
          </a:prstGeom>
          <a:noFill/>
        </p:spPr>
        <p:txBody>
          <a:bodyPr wrap="square" rtlCol="0">
            <a:spAutoFit/>
          </a:bodyPr>
          <a:lstStyle/>
          <a:p>
            <a:pPr defTabSz="609585">
              <a:defRPr/>
            </a:pPr>
            <a:r>
              <a:rPr lang="en-US" sz="2400" b="1" dirty="0">
                <a:solidFill>
                  <a:prstClr val="black"/>
                </a:solidFill>
                <a:cs typeface="Arial" panose="020B0604020202020204" pitchFamily="34" charset="0"/>
              </a:rPr>
              <a:t>Avis: Direct Billing Number vs Wizard number </a:t>
            </a:r>
          </a:p>
          <a:p>
            <a:pPr marL="800100" lvl="1" indent="-342900" defTabSz="609585">
              <a:buFont typeface="Wingdings" panose="05000000000000000000" pitchFamily="2" charset="2"/>
              <a:buChar char="§"/>
              <a:defRPr/>
            </a:pPr>
            <a:r>
              <a:rPr lang="en-US" sz="2400" i="1" u="sng" dirty="0">
                <a:solidFill>
                  <a:prstClr val="black"/>
                </a:solidFill>
                <a:cs typeface="Arial" panose="020B0604020202020204" pitchFamily="34" charset="0"/>
              </a:rPr>
              <a:t>Direct Billing number</a:t>
            </a:r>
            <a:r>
              <a:rPr lang="en-US" sz="2400" dirty="0">
                <a:solidFill>
                  <a:prstClr val="black"/>
                </a:solidFill>
                <a:cs typeface="Arial" panose="020B0604020202020204" pitchFamily="34" charset="0"/>
              </a:rPr>
              <a:t>—tied to P-Card</a:t>
            </a:r>
          </a:p>
          <a:p>
            <a:pPr marL="800100" lvl="1" indent="-342900" defTabSz="609585">
              <a:buFont typeface="Wingdings" panose="05000000000000000000" pitchFamily="2" charset="2"/>
              <a:buChar char="§"/>
              <a:defRPr/>
            </a:pPr>
            <a:r>
              <a:rPr kumimoji="0" lang="en-US" sz="2400" b="0" i="1" u="sng" strike="noStrike" kern="1200" cap="none" spc="0" normalizeH="0" baseline="0" noProof="0" dirty="0">
                <a:ln>
                  <a:noFill/>
                </a:ln>
                <a:solidFill>
                  <a:prstClr val="black"/>
                </a:solidFill>
                <a:effectLst/>
                <a:uLnTx/>
                <a:uFillTx/>
                <a:ea typeface="+mn-ea"/>
                <a:cs typeface="Arial" panose="020B0604020202020204" pitchFamily="34" charset="0"/>
              </a:rPr>
              <a:t>Wizard number</a:t>
            </a:r>
            <a:r>
              <a:rPr kumimoji="0" lang="en-US" sz="2400" b="0" i="0"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loyalty number tied to a person</a:t>
            </a:r>
          </a:p>
        </p:txBody>
      </p:sp>
      <p:sp>
        <p:nvSpPr>
          <p:cNvPr id="10" name="TextBox 9">
            <a:extLst>
              <a:ext uri="{FF2B5EF4-FFF2-40B4-BE49-F238E27FC236}">
                <a16:creationId xmlns:a16="http://schemas.microsoft.com/office/drawing/2014/main" id="{156404AB-250D-BAF9-6337-DCEAF6563EF7}"/>
              </a:ext>
            </a:extLst>
          </p:cNvPr>
          <p:cNvSpPr txBox="1"/>
          <p:nvPr/>
        </p:nvSpPr>
        <p:spPr>
          <a:xfrm>
            <a:off x="760567" y="5585892"/>
            <a:ext cx="10787586" cy="707886"/>
          </a:xfrm>
          <a:prstGeom prst="rect">
            <a:avLst/>
          </a:prstGeom>
          <a:solidFill>
            <a:srgbClr val="002060"/>
          </a:solidFill>
          <a:ln>
            <a:solidFill>
              <a:schemeClr val="bg1"/>
            </a:solidFill>
          </a:ln>
        </p:spPr>
        <p:txBody>
          <a:bodyPr wrap="square">
            <a:spAutoFit/>
          </a:bodyPr>
          <a:lstStyle/>
          <a:p>
            <a:pPr marL="182880" marR="0" lvl="0" algn="ctr" defTabSz="609585" rtl="0" eaLnBrk="1" fontAlgn="auto" latinLnBrk="0" hangingPunct="1">
              <a:lnSpc>
                <a:spcPct val="100000"/>
              </a:lnSpc>
              <a:spcBef>
                <a:spcPts val="2400"/>
              </a:spcBef>
              <a:spcAft>
                <a:spcPts val="0"/>
              </a:spcAft>
              <a:buClrTx/>
              <a:buSzTx/>
              <a:tabLst/>
              <a:defRPr/>
            </a:pPr>
            <a:r>
              <a:rPr lang="en-US" sz="2000">
                <a:cs typeface="Arial" panose="020B0604020202020204" pitchFamily="34" charset="0"/>
              </a:rPr>
              <a:t>Both Direct Billing number and Wizard number are alpha numeric and are the same number of digits in length. Call Avis to confirm if you’re not sure which you have.</a:t>
            </a:r>
            <a:endParaRPr kumimoji="0" lang="en-US" sz="2000" b="0" i="0" u="none" strike="noStrike" kern="1200" cap="none" spc="0" normalizeH="0" baseline="0" noProof="0">
              <a:ln>
                <a:noFill/>
              </a:ln>
              <a:effectLst/>
              <a:uLnTx/>
              <a:uFillTx/>
              <a:ea typeface="+mn-ea"/>
              <a:cs typeface="Arial" panose="020B0604020202020204" pitchFamily="34" charset="0"/>
            </a:endParaRPr>
          </a:p>
        </p:txBody>
      </p:sp>
      <p:grpSp>
        <p:nvGrpSpPr>
          <p:cNvPr id="9" name="Group 8">
            <a:extLst>
              <a:ext uri="{FF2B5EF4-FFF2-40B4-BE49-F238E27FC236}">
                <a16:creationId xmlns:a16="http://schemas.microsoft.com/office/drawing/2014/main" id="{60E15995-511C-6C0B-7CFB-9C7A1FE3BF09}"/>
              </a:ext>
            </a:extLst>
          </p:cNvPr>
          <p:cNvGrpSpPr/>
          <p:nvPr/>
        </p:nvGrpSpPr>
        <p:grpSpPr>
          <a:xfrm>
            <a:off x="1087592" y="1393031"/>
            <a:ext cx="8640608" cy="3826197"/>
            <a:chOff x="1173145" y="1731935"/>
            <a:chExt cx="7796841" cy="3456161"/>
          </a:xfrm>
        </p:grpSpPr>
        <p:pic>
          <p:nvPicPr>
            <p:cNvPr id="4098" name="Picture 2" descr="A screenshot of a car registration form&#10;&#10;Description automatically generated">
              <a:extLst>
                <a:ext uri="{FF2B5EF4-FFF2-40B4-BE49-F238E27FC236}">
                  <a16:creationId xmlns:a16="http://schemas.microsoft.com/office/drawing/2014/main" id="{C056266E-B493-116B-A2D6-C3D6287A2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45" y="1731935"/>
              <a:ext cx="4449808" cy="3456161"/>
            </a:xfrm>
            <a:prstGeom prst="rect">
              <a:avLst/>
            </a:prstGeom>
            <a:ln w="12700"/>
          </p:spPr>
          <p:style>
            <a:lnRef idx="2">
              <a:schemeClr val="dk1"/>
            </a:lnRef>
            <a:fillRef idx="1">
              <a:schemeClr val="lt1"/>
            </a:fillRef>
            <a:effectRef idx="0">
              <a:schemeClr val="dk1"/>
            </a:effectRef>
            <a:fontRef idx="minor">
              <a:schemeClr val="dk1"/>
            </a:fontRef>
          </p:style>
        </p:pic>
        <p:sp>
          <p:nvSpPr>
            <p:cNvPr id="5" name="TextBox 4">
              <a:extLst>
                <a:ext uri="{FF2B5EF4-FFF2-40B4-BE49-F238E27FC236}">
                  <a16:creationId xmlns:a16="http://schemas.microsoft.com/office/drawing/2014/main" id="{9D636501-FE63-A332-D8E7-00D40C70BFC5}"/>
                </a:ext>
              </a:extLst>
            </p:cNvPr>
            <p:cNvSpPr txBox="1"/>
            <p:nvPr/>
          </p:nvSpPr>
          <p:spPr>
            <a:xfrm>
              <a:off x="6035506" y="4398494"/>
              <a:ext cx="2934480" cy="417017"/>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a:solidFill>
                    <a:prstClr val="black"/>
                  </a:solidFill>
                  <a:cs typeface="Arial" panose="020B0604020202020204" pitchFamily="34" charset="0"/>
                </a:rPr>
                <a:t>Direct Billing Number</a:t>
              </a:r>
              <a:endParaRPr lang="en-US" sz="2400"/>
            </a:p>
          </p:txBody>
        </p:sp>
      </p:grpSp>
      <p:sp>
        <p:nvSpPr>
          <p:cNvPr id="4" name="Arrow: Right 3">
            <a:extLst>
              <a:ext uri="{FF2B5EF4-FFF2-40B4-BE49-F238E27FC236}">
                <a16:creationId xmlns:a16="http://schemas.microsoft.com/office/drawing/2014/main" id="{39778106-B86A-8B4B-0FAD-B062B8B1EFAA}"/>
              </a:ext>
            </a:extLst>
          </p:cNvPr>
          <p:cNvSpPr/>
          <p:nvPr/>
        </p:nvSpPr>
        <p:spPr>
          <a:xfrm rot="10800000">
            <a:off x="5643998" y="4345086"/>
            <a:ext cx="68452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2774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Finalizing your trip</a:t>
            </a:r>
          </a:p>
        </p:txBody>
      </p:sp>
      <p:sp>
        <p:nvSpPr>
          <p:cNvPr id="8" name="Content Placeholder 2"/>
          <p:cNvSpPr txBox="1">
            <a:spLocks/>
          </p:cNvSpPr>
          <p:nvPr/>
        </p:nvSpPr>
        <p:spPr>
          <a:xfrm>
            <a:off x="760567" y="1386038"/>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7679BAF-4E71-029D-85A1-CF93DF3A7678}"/>
              </a:ext>
            </a:extLst>
          </p:cNvPr>
          <p:cNvSpPr txBox="1"/>
          <p:nvPr/>
        </p:nvSpPr>
        <p:spPr>
          <a:xfrm>
            <a:off x="1405483" y="1658223"/>
            <a:ext cx="10386921" cy="1938992"/>
          </a:xfrm>
          <a:prstGeom prst="rect">
            <a:avLst/>
          </a:prstGeom>
          <a:noFill/>
        </p:spPr>
        <p:txBody>
          <a:bodyPr wrap="square" rtlCol="0">
            <a:spAutoFit/>
          </a:bodyPr>
          <a:lstStyle/>
          <a:p>
            <a:pPr marL="285750" indent="-285750">
              <a:spcBef>
                <a:spcPts val="1000"/>
              </a:spcBef>
              <a:buFont typeface="Wingdings" panose="05000000000000000000" pitchFamily="2" charset="2"/>
              <a:buChar char="§"/>
            </a:pPr>
            <a:r>
              <a:rPr lang="en-US" sz="2400" b="1">
                <a:solidFill>
                  <a:schemeClr val="bg1"/>
                </a:solidFill>
              </a:rPr>
              <a:t>Finalize</a:t>
            </a:r>
            <a:r>
              <a:rPr lang="en-US" sz="2400">
                <a:solidFill>
                  <a:schemeClr val="bg1"/>
                </a:solidFill>
              </a:rPr>
              <a:t> your trip—make sure trip is </a:t>
            </a:r>
            <a:r>
              <a:rPr lang="en-US" sz="2400" b="1">
                <a:solidFill>
                  <a:schemeClr val="bg1"/>
                </a:solidFill>
              </a:rPr>
              <a:t>ticketed</a:t>
            </a:r>
            <a:r>
              <a:rPr lang="en-US" sz="2400">
                <a:solidFill>
                  <a:schemeClr val="bg1"/>
                </a:solidFill>
              </a:rPr>
              <a:t>!</a:t>
            </a:r>
          </a:p>
          <a:p>
            <a:pPr marL="285750" indent="-285750">
              <a:spcBef>
                <a:spcPts val="1000"/>
              </a:spcBef>
              <a:buFont typeface="Wingdings" panose="05000000000000000000" pitchFamily="2" charset="2"/>
              <a:buChar char="§"/>
            </a:pPr>
            <a:r>
              <a:rPr lang="en-US" sz="2400">
                <a:solidFill>
                  <a:schemeClr val="bg1"/>
                </a:solidFill>
              </a:rPr>
              <a:t>Booking is not complete until you see the word </a:t>
            </a:r>
            <a:r>
              <a:rPr lang="en-US" sz="2400" b="1">
                <a:solidFill>
                  <a:schemeClr val="bg1"/>
                </a:solidFill>
              </a:rPr>
              <a:t>FINISHED!</a:t>
            </a:r>
            <a:r>
              <a:rPr lang="en-US" sz="2400">
                <a:solidFill>
                  <a:schemeClr val="bg1"/>
                </a:solidFill>
              </a:rPr>
              <a:t> </a:t>
            </a:r>
          </a:p>
          <a:p>
            <a:pPr marL="285750" indent="-285750">
              <a:spcBef>
                <a:spcPts val="1000"/>
              </a:spcBef>
              <a:buFont typeface="Wingdings" panose="05000000000000000000" pitchFamily="2" charset="2"/>
              <a:buChar char="§"/>
            </a:pPr>
            <a:r>
              <a:rPr lang="en-US" sz="2400">
                <a:solidFill>
                  <a:schemeClr val="bg1"/>
                </a:solidFill>
              </a:rPr>
              <a:t>Even if only booking car or hotel, must get to </a:t>
            </a:r>
            <a:r>
              <a:rPr lang="en-US" sz="2400" b="1">
                <a:solidFill>
                  <a:schemeClr val="bg1"/>
                </a:solidFill>
              </a:rPr>
              <a:t>FINISHED!</a:t>
            </a:r>
            <a:r>
              <a:rPr lang="en-US" sz="2400">
                <a:solidFill>
                  <a:schemeClr val="bg1"/>
                </a:solidFill>
              </a:rPr>
              <a:t> page</a:t>
            </a:r>
          </a:p>
          <a:p>
            <a:pPr>
              <a:spcBef>
                <a:spcPts val="1000"/>
              </a:spcBef>
            </a:pPr>
            <a:endParaRPr lang="en-US" sz="2300">
              <a:solidFill>
                <a:schemeClr val="bg1"/>
              </a:solidFill>
            </a:endParaRPr>
          </a:p>
        </p:txBody>
      </p:sp>
      <p:sp>
        <p:nvSpPr>
          <p:cNvPr id="4" name="TextBox 3">
            <a:extLst>
              <a:ext uri="{FF2B5EF4-FFF2-40B4-BE49-F238E27FC236}">
                <a16:creationId xmlns:a16="http://schemas.microsoft.com/office/drawing/2014/main" id="{769EFC6C-EA60-9C1B-6053-F1FF3ACC027E}"/>
              </a:ext>
            </a:extLst>
          </p:cNvPr>
          <p:cNvSpPr txBox="1"/>
          <p:nvPr/>
        </p:nvSpPr>
        <p:spPr>
          <a:xfrm>
            <a:off x="1528996" y="5730043"/>
            <a:ext cx="9475538" cy="400110"/>
          </a:xfrm>
          <a:prstGeom prst="rect">
            <a:avLst/>
          </a:prstGeom>
          <a:solidFill>
            <a:srgbClr val="002060"/>
          </a:solidFill>
          <a:ln>
            <a:solidFill>
              <a:schemeClr val="bg1"/>
            </a:solidFill>
          </a:ln>
        </p:spPr>
        <p:txBody>
          <a:bodyPr wrap="square" anchor="ctr">
            <a:spAutoFit/>
          </a:bodyPr>
          <a:lstStyle/>
          <a:p>
            <a:pPr marL="182880" algn="ctr">
              <a:spcBef>
                <a:spcPts val="1200"/>
              </a:spcBef>
              <a:spcAft>
                <a:spcPts val="1200"/>
              </a:spcAft>
            </a:pPr>
            <a:r>
              <a:rPr lang="en-US" sz="2000"/>
              <a:t>Reminder: If you cancel any part of your trip, it will cancel </a:t>
            </a:r>
            <a:r>
              <a:rPr lang="en-US" sz="2000" b="1" u="sng"/>
              <a:t>ALL</a:t>
            </a:r>
            <a:r>
              <a:rPr lang="en-US" sz="2000"/>
              <a:t> of it!</a:t>
            </a:r>
          </a:p>
        </p:txBody>
      </p:sp>
      <p:pic>
        <p:nvPicPr>
          <p:cNvPr id="5" name="Picture 2">
            <a:extLst>
              <a:ext uri="{FF2B5EF4-FFF2-40B4-BE49-F238E27FC236}">
                <a16:creationId xmlns:a16="http://schemas.microsoft.com/office/drawing/2014/main" id="{0A176AB1-E370-399B-C179-97E1450365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57"/>
          <a:stretch/>
        </p:blipFill>
        <p:spPr bwMode="auto">
          <a:xfrm>
            <a:off x="1528997" y="3597215"/>
            <a:ext cx="9475537" cy="1786639"/>
          </a:xfrm>
          <a:prstGeom prst="rect">
            <a:avLst/>
          </a:prstGeom>
          <a:noFill/>
          <a:ln w="9525">
            <a:solidFill>
              <a:schemeClr val="bg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57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dirty="0">
                <a:solidFill>
                  <a:srgbClr val="002657"/>
                </a:solidFill>
                <a:latin typeface="Arial Black" panose="020B0A04020102020204" pitchFamily="34" charset="0"/>
                <a:ea typeface="Verdana" panose="020B0604030504040204" pitchFamily="34" charset="0"/>
                <a:cs typeface="Verdana" panose="020B0604030504040204" pitchFamily="34" charset="0"/>
              </a:rPr>
              <a:t>UF go: exceptions to booking tool</a:t>
            </a:r>
          </a:p>
        </p:txBody>
      </p:sp>
      <p:sp>
        <p:nvSpPr>
          <p:cNvPr id="8" name="Content Placeholder 2"/>
          <p:cNvSpPr txBox="1">
            <a:spLocks/>
          </p:cNvSpPr>
          <p:nvPr/>
        </p:nvSpPr>
        <p:spPr>
          <a:xfrm>
            <a:off x="800877" y="1386037"/>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37FC927-457A-9D3A-72D3-F8F9AE931A10}"/>
              </a:ext>
            </a:extLst>
          </p:cNvPr>
          <p:cNvSpPr txBox="1"/>
          <p:nvPr/>
        </p:nvSpPr>
        <p:spPr>
          <a:xfrm>
            <a:off x="507886" y="1903358"/>
            <a:ext cx="4258077" cy="4201150"/>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en-US" sz="2200" dirty="0">
                <a:solidFill>
                  <a:schemeClr val="bg1"/>
                </a:solidFill>
                <a:latin typeface="Century Gothic" panose="020B0502020202020204" pitchFamily="34" charset="0"/>
                <a:cs typeface="Arial" panose="020B0604020202020204" pitchFamily="34" charset="0"/>
              </a:rPr>
              <a:t>In addition to established exceptions</a:t>
            </a:r>
          </a:p>
          <a:p>
            <a:pPr marL="342900" indent="-342900">
              <a:spcBef>
                <a:spcPts val="600"/>
              </a:spcBef>
              <a:buFont typeface="Wingdings" panose="05000000000000000000" pitchFamily="2" charset="2"/>
              <a:buChar char="§"/>
            </a:pPr>
            <a:r>
              <a:rPr lang="en-US" sz="2200" dirty="0">
                <a:solidFill>
                  <a:schemeClr val="bg1"/>
                </a:solidFill>
                <a:latin typeface="Century Gothic" panose="020B0502020202020204" pitchFamily="34" charset="0"/>
                <a:cs typeface="Arial" panose="020B0604020202020204" pitchFamily="34" charset="0"/>
              </a:rPr>
              <a:t>Help with price differences</a:t>
            </a:r>
          </a:p>
          <a:p>
            <a:pPr marL="342900" indent="-342900">
              <a:spcBef>
                <a:spcPts val="600"/>
              </a:spcBef>
              <a:buFont typeface="Wingdings" panose="05000000000000000000" pitchFamily="2" charset="2"/>
              <a:buChar char="§"/>
            </a:pPr>
            <a:r>
              <a:rPr lang="en-US" sz="2200" dirty="0">
                <a:solidFill>
                  <a:schemeClr val="bg1"/>
                </a:solidFill>
                <a:latin typeface="Century Gothic" panose="020B0502020202020204" pitchFamily="34" charset="0"/>
                <a:cs typeface="Arial" panose="020B0604020202020204" pitchFamily="34" charset="0"/>
              </a:rPr>
              <a:t>Provide a path forward  on other reasons outside of traveler’s control</a:t>
            </a:r>
          </a:p>
          <a:p>
            <a:pPr marL="800100" lvl="1" indent="-342900">
              <a:spcBef>
                <a:spcPts val="600"/>
              </a:spcBef>
              <a:buFont typeface="Wingdings" panose="05000000000000000000" pitchFamily="2" charset="2"/>
              <a:buChar char="§"/>
            </a:pPr>
            <a:r>
              <a:rPr lang="en-US" sz="2200" u="sng" dirty="0">
                <a:solidFill>
                  <a:schemeClr val="bg1"/>
                </a:solidFill>
                <a:latin typeface="Century Gothic" panose="020B0502020202020204" pitchFamily="34" charset="0"/>
                <a:cs typeface="Arial" panose="020B0604020202020204" pitchFamily="34" charset="0"/>
              </a:rPr>
              <a:t>Not</a:t>
            </a:r>
            <a:r>
              <a:rPr lang="en-US" sz="2200" dirty="0">
                <a:solidFill>
                  <a:schemeClr val="bg1"/>
                </a:solidFill>
                <a:latin typeface="Century Gothic" panose="020B0502020202020204" pitchFamily="34" charset="0"/>
                <a:cs typeface="Arial" panose="020B0604020202020204" pitchFamily="34" charset="0"/>
              </a:rPr>
              <a:t> due to preference </a:t>
            </a:r>
          </a:p>
          <a:p>
            <a:pPr marL="800100" lvl="1" indent="-342900">
              <a:spcBef>
                <a:spcPts val="600"/>
              </a:spcBef>
              <a:buFont typeface="Wingdings" panose="05000000000000000000" pitchFamily="2" charset="2"/>
              <a:buChar char="§"/>
            </a:pPr>
            <a:r>
              <a:rPr lang="en-US" sz="2200" u="sng" dirty="0">
                <a:solidFill>
                  <a:schemeClr val="bg1"/>
                </a:solidFill>
                <a:latin typeface="Century Gothic" panose="020B0502020202020204" pitchFamily="34" charset="0"/>
                <a:cs typeface="Arial" panose="020B0604020202020204" pitchFamily="34" charset="0"/>
              </a:rPr>
              <a:t>Not</a:t>
            </a:r>
            <a:r>
              <a:rPr lang="en-US" sz="2200" dirty="0">
                <a:solidFill>
                  <a:schemeClr val="bg1"/>
                </a:solidFill>
                <a:latin typeface="Century Gothic" panose="020B0502020202020204" pitchFamily="34" charset="0"/>
                <a:cs typeface="Arial" panose="020B0604020202020204" pitchFamily="34" charset="0"/>
              </a:rPr>
              <a:t> due to personal reasons </a:t>
            </a:r>
            <a:endParaRPr lang="en-US" sz="2200" dirty="0">
              <a:solidFill>
                <a:schemeClr val="bg1"/>
              </a:solidFill>
            </a:endParaRPr>
          </a:p>
          <a:p>
            <a:pPr marL="285750" indent="-285750">
              <a:spcBef>
                <a:spcPts val="600"/>
              </a:spcBef>
              <a:buFont typeface="Wingdings" panose="05000000000000000000" pitchFamily="2" charset="2"/>
              <a:buChar char="§"/>
            </a:pPr>
            <a:r>
              <a:rPr lang="en-US" sz="2200" dirty="0">
                <a:solidFill>
                  <a:schemeClr val="bg1"/>
                </a:solidFill>
              </a:rPr>
              <a:t>Include cost comparison for </a:t>
            </a:r>
            <a:r>
              <a:rPr lang="en-US" sz="2200" u="sng" dirty="0">
                <a:solidFill>
                  <a:schemeClr val="bg1"/>
                </a:solidFill>
              </a:rPr>
              <a:t>all exceptions</a:t>
            </a:r>
          </a:p>
        </p:txBody>
      </p:sp>
      <p:pic>
        <p:nvPicPr>
          <p:cNvPr id="2" name="Picture 1">
            <a:extLst>
              <a:ext uri="{FF2B5EF4-FFF2-40B4-BE49-F238E27FC236}">
                <a16:creationId xmlns:a16="http://schemas.microsoft.com/office/drawing/2014/main" id="{9218BFB5-0F01-0066-8D16-EBB14A929DBE}"/>
              </a:ext>
            </a:extLst>
          </p:cNvPr>
          <p:cNvPicPr>
            <a:picLocks noChangeAspect="1"/>
          </p:cNvPicPr>
          <p:nvPr/>
        </p:nvPicPr>
        <p:blipFill rotWithShape="1">
          <a:blip r:embed="rId4"/>
          <a:srcRect t="2300"/>
          <a:stretch/>
        </p:blipFill>
        <p:spPr>
          <a:xfrm>
            <a:off x="5135419" y="1693496"/>
            <a:ext cx="6656986" cy="4424139"/>
          </a:xfrm>
          <a:prstGeom prst="rect">
            <a:avLst/>
          </a:prstGeom>
          <a:ln w="9525">
            <a:solidFill>
              <a:schemeClr val="bg1"/>
            </a:solidFill>
          </a:ln>
        </p:spPr>
      </p:pic>
    </p:spTree>
    <p:custDataLst>
      <p:tags r:id="rId1"/>
    </p:custDataLst>
    <p:extLst>
      <p:ext uri="{BB962C8B-B14F-4D97-AF65-F5344CB8AC3E}">
        <p14:creationId xmlns:p14="http://schemas.microsoft.com/office/powerpoint/2010/main" val="219982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dirty="0">
                <a:solidFill>
                  <a:srgbClr val="002657"/>
                </a:solidFill>
                <a:latin typeface="Arial Black" panose="020B0A04020102020204" pitchFamily="34" charset="0"/>
                <a:ea typeface="Verdana" panose="020B0604030504040204" pitchFamily="34" charset="0"/>
                <a:cs typeface="Verdana" panose="020B0604030504040204" pitchFamily="34" charset="0"/>
              </a:rPr>
              <a:t>UF go: cost comparisons</a:t>
            </a:r>
          </a:p>
        </p:txBody>
      </p:sp>
      <p:sp>
        <p:nvSpPr>
          <p:cNvPr id="8" name="Content Placeholder 2"/>
          <p:cNvSpPr txBox="1">
            <a:spLocks/>
          </p:cNvSpPr>
          <p:nvPr/>
        </p:nvSpPr>
        <p:spPr>
          <a:xfrm>
            <a:off x="800877" y="1386038"/>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DCC38FF0-5110-B7FF-A00B-7E80A20475F3}"/>
              </a:ext>
            </a:extLst>
          </p:cNvPr>
          <p:cNvSpPr txBox="1">
            <a:spLocks/>
          </p:cNvSpPr>
          <p:nvPr/>
        </p:nvSpPr>
        <p:spPr>
          <a:xfrm>
            <a:off x="1032388" y="1348887"/>
            <a:ext cx="10038736" cy="17286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a:solidFill>
                  <a:prstClr val="black"/>
                </a:solidFill>
                <a:cs typeface="Arial" panose="020B0604020202020204" pitchFamily="34" charset="0"/>
              </a:rPr>
              <a:t>Are typically created at the same time the fight is being booked</a:t>
            </a:r>
          </a:p>
          <a:p>
            <a:pPr>
              <a:buFont typeface="Wingdings" panose="05000000000000000000" pitchFamily="2" charset="2"/>
              <a:buChar char="§"/>
            </a:pPr>
            <a:r>
              <a:rPr lang="en-US" sz="2400" dirty="0">
                <a:solidFill>
                  <a:prstClr val="black"/>
                </a:solidFill>
                <a:cs typeface="Arial" panose="020B0604020202020204" pitchFamily="34" charset="0"/>
              </a:rPr>
              <a:t>Required for booking tool exceptions and trips that include personal travel. </a:t>
            </a:r>
          </a:p>
          <a:p>
            <a:pPr>
              <a:buFont typeface="Wingdings" panose="05000000000000000000" pitchFamily="2" charset="2"/>
              <a:buChar char="§"/>
            </a:pPr>
            <a:r>
              <a:rPr lang="en-US" sz="2400" dirty="0">
                <a:solidFill>
                  <a:prstClr val="black"/>
                </a:solidFill>
                <a:cs typeface="Arial" panose="020B0604020202020204" pitchFamily="34" charset="0"/>
              </a:rPr>
              <a:t>Must be created in the UF GO Booking Tool</a:t>
            </a:r>
          </a:p>
          <a:p>
            <a:pPr marL="0" indent="0">
              <a:buFont typeface="Arial" panose="020B0604020202020204" pitchFamily="34" charset="0"/>
              <a:buNone/>
            </a:pPr>
            <a:endParaRPr lang="en-US" sz="2600" dirty="0">
              <a:solidFill>
                <a:prstClr val="black"/>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AC2A5939-ACC6-6BB3-7A49-4DADE255A2A1}"/>
              </a:ext>
            </a:extLst>
          </p:cNvPr>
          <p:cNvGraphicFramePr>
            <a:graphicFrameLocks noGrp="1"/>
          </p:cNvGraphicFramePr>
          <p:nvPr>
            <p:extLst>
              <p:ext uri="{D42A27DB-BD31-4B8C-83A1-F6EECF244321}">
                <p14:modId xmlns:p14="http://schemas.microsoft.com/office/powerpoint/2010/main" val="3326354448"/>
              </p:ext>
            </p:extLst>
          </p:nvPr>
        </p:nvGraphicFramePr>
        <p:xfrm>
          <a:off x="641753" y="3312861"/>
          <a:ext cx="10908492" cy="3123367"/>
        </p:xfrm>
        <a:graphic>
          <a:graphicData uri="http://schemas.openxmlformats.org/drawingml/2006/table">
            <a:tbl>
              <a:tblPr firstRow="1" bandRow="1"/>
              <a:tblGrid>
                <a:gridCol w="3777430">
                  <a:extLst>
                    <a:ext uri="{9D8B030D-6E8A-4147-A177-3AD203B41FA5}">
                      <a16:colId xmlns:a16="http://schemas.microsoft.com/office/drawing/2014/main" val="3306028671"/>
                    </a:ext>
                  </a:extLst>
                </a:gridCol>
                <a:gridCol w="7131062">
                  <a:extLst>
                    <a:ext uri="{9D8B030D-6E8A-4147-A177-3AD203B41FA5}">
                      <a16:colId xmlns:a16="http://schemas.microsoft.com/office/drawing/2014/main" val="4270017325"/>
                    </a:ext>
                  </a:extLst>
                </a:gridCol>
              </a:tblGrid>
              <a:tr h="502087">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a:r>
                        <a:rPr lang="en-US" sz="2400" dirty="0">
                          <a:solidFill>
                            <a:schemeClr val="tx1"/>
                          </a:solidFill>
                          <a:latin typeface="+mn-lt"/>
                        </a:rPr>
                        <a:t>Travel Expense </a:t>
                      </a:r>
                      <a:endParaRPr lang="en-US" sz="2400" dirty="0">
                        <a:solidFill>
                          <a:schemeClr val="tx1"/>
                        </a:solidFill>
                        <a:latin typeface="+mn-lt"/>
                        <a:cs typeface="Arial" panose="020B0604020202020204" pitchFamily="34" charset="0"/>
                      </a:endParaRP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a:r>
                        <a:rPr lang="en-US" sz="2400" dirty="0">
                          <a:solidFill>
                            <a:schemeClr val="tx1"/>
                          </a:solidFill>
                          <a:latin typeface="+mn-lt"/>
                        </a:rPr>
                        <a:t>Requirements</a:t>
                      </a:r>
                      <a:r>
                        <a:rPr lang="en-US" dirty="0">
                          <a:solidFill>
                            <a:schemeClr val="tx1"/>
                          </a:solidFill>
                          <a:latin typeface="+mn-lt"/>
                        </a:rPr>
                        <a:t> </a:t>
                      </a:r>
                      <a:endParaRPr lang="en-US" dirty="0">
                        <a:solidFill>
                          <a:schemeClr val="tx1"/>
                        </a:solidFill>
                        <a:latin typeface="+mn-lt"/>
                        <a:cs typeface="Arial" panose="020B0604020202020204" pitchFamily="34" charset="0"/>
                      </a:endParaRP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913171743"/>
                  </a:ext>
                </a:extLst>
              </a:tr>
              <a:tr h="143214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US" sz="2400" b="1" dirty="0">
                          <a:solidFill>
                            <a:schemeClr val="bg1"/>
                          </a:solidFill>
                          <a:latin typeface="+mn-lt"/>
                          <a:cs typeface="Arial" panose="020B0604020202020204" pitchFamily="34" charset="0"/>
                        </a:rPr>
                        <a:t>Airfare with Personal Travel</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285750" indent="-285750">
                        <a:buFont typeface="Arial" panose="020B0604020202020204" pitchFamily="34" charset="0"/>
                        <a:buChar char="•"/>
                      </a:pPr>
                      <a:r>
                        <a:rPr lang="en-US" sz="2200" dirty="0">
                          <a:solidFill>
                            <a:schemeClr val="bg1"/>
                          </a:solidFill>
                          <a:latin typeface="+mn-lt"/>
                          <a:cs typeface="Arial" panose="020B0604020202020204" pitchFamily="34" charset="0"/>
                        </a:rPr>
                        <a:t>Cost Comparison should be created for the business travel days only</a:t>
                      </a:r>
                    </a:p>
                    <a:p>
                      <a:pPr marL="285750" indent="-285750">
                        <a:buFont typeface="Arial" panose="020B0604020202020204" pitchFamily="34" charset="0"/>
                        <a:buChar char="•"/>
                      </a:pPr>
                      <a:r>
                        <a:rPr lang="en-US" sz="2200" dirty="0">
                          <a:solidFill>
                            <a:schemeClr val="bg1"/>
                          </a:solidFill>
                          <a:latin typeface="+mn-lt"/>
                          <a:cs typeface="Arial" panose="020B0604020202020204" pitchFamily="34" charset="0"/>
                        </a:rPr>
                        <a:t>If not created at time of booking, will have to be created after the fact</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130884323"/>
                  </a:ext>
                </a:extLst>
              </a:tr>
              <a:tr h="92945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US" sz="2400" b="1">
                          <a:solidFill>
                            <a:schemeClr val="bg1"/>
                          </a:solidFill>
                          <a:latin typeface="+mn-lt"/>
                          <a:cs typeface="Arial" panose="020B0604020202020204" pitchFamily="34" charset="0"/>
                        </a:rPr>
                        <a:t>Hotel vs. rental properties (</a:t>
                      </a:r>
                      <a:r>
                        <a:rPr lang="en-US" sz="2400" b="1" err="1">
                          <a:solidFill>
                            <a:schemeClr val="bg1"/>
                          </a:solidFill>
                          <a:latin typeface="+mn-lt"/>
                          <a:cs typeface="Arial" panose="020B0604020202020204" pitchFamily="34" charset="0"/>
                        </a:rPr>
                        <a:t>AirBnB</a:t>
                      </a:r>
                      <a:r>
                        <a:rPr lang="en-US" sz="2400" b="1">
                          <a:solidFill>
                            <a:schemeClr val="bg1"/>
                          </a:solidFill>
                          <a:latin typeface="+mn-lt"/>
                          <a:cs typeface="Arial" panose="020B0604020202020204" pitchFamily="34" charset="0"/>
                        </a:rPr>
                        <a:t>, </a:t>
                      </a:r>
                      <a:r>
                        <a:rPr lang="en-US" sz="2400" b="1" err="1">
                          <a:solidFill>
                            <a:schemeClr val="bg1"/>
                          </a:solidFill>
                          <a:latin typeface="+mn-lt"/>
                          <a:cs typeface="Arial" panose="020B0604020202020204" pitchFamily="34" charset="0"/>
                        </a:rPr>
                        <a:t>Vrbo</a:t>
                      </a:r>
                      <a:r>
                        <a:rPr lang="en-US" sz="2400" b="1">
                          <a:solidFill>
                            <a:schemeClr val="bg1"/>
                          </a:solidFill>
                          <a:latin typeface="+mn-lt"/>
                          <a:cs typeface="Arial" panose="020B0604020202020204" pitchFamily="34" charset="0"/>
                        </a:rPr>
                        <a:t>)</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285750" indent="-285750">
                        <a:buFont typeface="Arial" panose="020B0604020202020204" pitchFamily="34" charset="0"/>
                        <a:buChar char="•"/>
                      </a:pPr>
                      <a:r>
                        <a:rPr lang="en-US" sz="2200" dirty="0">
                          <a:solidFill>
                            <a:schemeClr val="bg1"/>
                          </a:solidFill>
                          <a:latin typeface="+mn-lt"/>
                          <a:cs typeface="Arial" panose="020B0604020202020204" pitchFamily="34" charset="0"/>
                        </a:rPr>
                        <a:t>Cost Comparison should be based on a reasonable hotel closest to the event or business</a:t>
                      </a:r>
                    </a:p>
                    <a:p>
                      <a:pPr marL="285750" indent="-285750">
                        <a:buFont typeface="Arial" panose="020B0604020202020204" pitchFamily="34" charset="0"/>
                        <a:buChar char="•"/>
                      </a:pPr>
                      <a:endParaRPr lang="en-US" sz="2400" dirty="0">
                        <a:solidFill>
                          <a:schemeClr val="bg1"/>
                        </a:solidFill>
                        <a:latin typeface="+mn-lt"/>
                        <a:cs typeface="Arial" panose="020B0604020202020204" pitchFamily="34" charset="0"/>
                      </a:endParaRP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993645121"/>
                  </a:ext>
                </a:extLst>
              </a:tr>
            </a:tbl>
          </a:graphicData>
        </a:graphic>
      </p:graphicFrame>
    </p:spTree>
    <p:custDataLst>
      <p:tags r:id="rId1"/>
    </p:custDataLst>
    <p:extLst>
      <p:ext uri="{BB962C8B-B14F-4D97-AF65-F5344CB8AC3E}">
        <p14:creationId xmlns:p14="http://schemas.microsoft.com/office/powerpoint/2010/main" val="264357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9285" y="442973"/>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err="1">
                <a:solidFill>
                  <a:srgbClr val="002657"/>
                </a:solidFill>
                <a:latin typeface="Arial Black" panose="020B0A04020102020204" pitchFamily="34" charset="0"/>
                <a:ea typeface="Verdana" panose="020B0604030504040204" pitchFamily="34" charset="0"/>
                <a:cs typeface="Verdana" panose="020B0604030504040204" pitchFamily="34" charset="0"/>
              </a:rPr>
              <a:t>uf</a:t>
            </a: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 go: FINAL THOUGHTS</a:t>
            </a:r>
          </a:p>
          <a:p>
            <a:pPr marL="0" indent="0" algn="ctr">
              <a:buNone/>
            </a:pPr>
            <a:endPar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760567" y="1386039"/>
            <a:ext cx="10670866" cy="2639862"/>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A6DA29D1-595B-934A-6407-C735EA4D0103}"/>
              </a:ext>
            </a:extLst>
          </p:cNvPr>
          <p:cNvGrpSpPr/>
          <p:nvPr/>
        </p:nvGrpSpPr>
        <p:grpSpPr>
          <a:xfrm>
            <a:off x="1047033" y="1241348"/>
            <a:ext cx="10097933" cy="2929243"/>
            <a:chOff x="2152199" y="3062274"/>
            <a:chExt cx="8659583" cy="2840105"/>
          </a:xfrm>
        </p:grpSpPr>
        <p:sp>
          <p:nvSpPr>
            <p:cNvPr id="4" name="TextBox 3">
              <a:extLst>
                <a:ext uri="{FF2B5EF4-FFF2-40B4-BE49-F238E27FC236}">
                  <a16:creationId xmlns:a16="http://schemas.microsoft.com/office/drawing/2014/main" id="{1B9C90BB-56FF-E682-3486-19903401EF96}"/>
                </a:ext>
              </a:extLst>
            </p:cNvPr>
            <p:cNvSpPr txBox="1"/>
            <p:nvPr/>
          </p:nvSpPr>
          <p:spPr>
            <a:xfrm>
              <a:off x="2152199" y="3062274"/>
              <a:ext cx="8659583" cy="2464042"/>
            </a:xfrm>
            <a:prstGeom prst="rect">
              <a:avLst/>
            </a:prstGeom>
            <a:noFill/>
          </p:spPr>
          <p:txBody>
            <a:bodyPr wrap="square">
              <a:spAutoFit/>
            </a:bodyPr>
            <a:lstStyle/>
            <a:p>
              <a:pPr marL="285750" indent="-285750">
                <a:spcBef>
                  <a:spcPts val="1000"/>
                </a:spcBef>
                <a:buFont typeface="Wingdings" panose="05000000000000000000" pitchFamily="2" charset="2"/>
                <a:buChar char="§"/>
              </a:pPr>
              <a:endParaRPr lang="en-US" sz="2400">
                <a:solidFill>
                  <a:schemeClr val="bg1"/>
                </a:solidFill>
              </a:endParaRPr>
            </a:p>
            <a:p>
              <a:pPr>
                <a:spcBef>
                  <a:spcPts val="1000"/>
                </a:spcBef>
              </a:pPr>
              <a:r>
                <a:rPr lang="en-US" sz="2400">
                  <a:solidFill>
                    <a:schemeClr val="bg1"/>
                  </a:solidFill>
                </a:rPr>
                <a:t>Mobile apps for travelers:</a:t>
              </a:r>
            </a:p>
            <a:p>
              <a:pPr>
                <a:spcBef>
                  <a:spcPts val="1000"/>
                </a:spcBef>
              </a:pPr>
              <a:r>
                <a:rPr lang="en-US" sz="2400" b="0" i="0">
                  <a:solidFill>
                    <a:schemeClr val="bg1"/>
                  </a:solidFill>
                  <a:effectLst/>
                </a:rPr>
                <a:t> 				</a:t>
              </a:r>
              <a:r>
                <a:rPr lang="en-US" sz="2400">
                  <a:solidFill>
                    <a:srgbClr val="000000"/>
                  </a:solidFill>
                </a:rPr>
                <a:t>		</a:t>
              </a:r>
              <a:endParaRPr lang="en-US" sz="2400" b="1" i="0" u="sng">
                <a:solidFill>
                  <a:srgbClr val="000000"/>
                </a:solidFill>
                <a:effectLst/>
              </a:endParaRPr>
            </a:p>
            <a:p>
              <a:pPr marL="285750" indent="-285750">
                <a:spcBef>
                  <a:spcPts val="1000"/>
                </a:spcBef>
                <a:buFont typeface="Wingdings" panose="05000000000000000000" pitchFamily="2" charset="2"/>
                <a:buChar char="§"/>
              </a:pPr>
              <a:endParaRPr lang="en-US" sz="2400">
                <a:solidFill>
                  <a:schemeClr val="bg1"/>
                </a:solidFill>
              </a:endParaRPr>
            </a:p>
            <a:p>
              <a:pPr marL="285750" indent="-285750">
                <a:spcBef>
                  <a:spcPts val="1000"/>
                </a:spcBef>
                <a:buFont typeface="Wingdings" panose="05000000000000000000" pitchFamily="2" charset="2"/>
                <a:buChar char="§"/>
              </a:pPr>
              <a:endParaRPr lang="en-US" sz="2400">
                <a:solidFill>
                  <a:schemeClr val="bg1"/>
                </a:solidFill>
              </a:endParaRPr>
            </a:p>
          </p:txBody>
        </p:sp>
        <p:pic>
          <p:nvPicPr>
            <p:cNvPr id="5" name="Picture 4">
              <a:extLst>
                <a:ext uri="{FF2B5EF4-FFF2-40B4-BE49-F238E27FC236}">
                  <a16:creationId xmlns:a16="http://schemas.microsoft.com/office/drawing/2014/main" id="{76232488-E430-4B7E-A4CA-AF8E02632B66}"/>
                </a:ext>
              </a:extLst>
            </p:cNvPr>
            <p:cNvPicPr>
              <a:picLocks noChangeAspect="1"/>
            </p:cNvPicPr>
            <p:nvPr/>
          </p:nvPicPr>
          <p:blipFill rotWithShape="1">
            <a:blip r:embed="rId4"/>
            <a:srcRect r="48680" b="-3787"/>
            <a:stretch/>
          </p:blipFill>
          <p:spPr>
            <a:xfrm>
              <a:off x="3921687" y="4790674"/>
              <a:ext cx="1143002" cy="1111705"/>
            </a:xfrm>
            <a:prstGeom prst="rect">
              <a:avLst/>
            </a:prstGeom>
          </p:spPr>
        </p:pic>
        <p:pic>
          <p:nvPicPr>
            <p:cNvPr id="7" name="Picture 6">
              <a:extLst>
                <a:ext uri="{FF2B5EF4-FFF2-40B4-BE49-F238E27FC236}">
                  <a16:creationId xmlns:a16="http://schemas.microsoft.com/office/drawing/2014/main" id="{54FB878B-3AE5-4070-9E28-CB161FB2E4C2}"/>
                </a:ext>
              </a:extLst>
            </p:cNvPr>
            <p:cNvPicPr>
              <a:picLocks noChangeAspect="1"/>
            </p:cNvPicPr>
            <p:nvPr/>
          </p:nvPicPr>
          <p:blipFill rotWithShape="1">
            <a:blip r:embed="rId5"/>
            <a:srcRect t="4925" r="54733" b="4925"/>
            <a:stretch/>
          </p:blipFill>
          <p:spPr>
            <a:xfrm>
              <a:off x="6562138" y="4790674"/>
              <a:ext cx="1071689" cy="1054114"/>
            </a:xfrm>
            <a:prstGeom prst="rect">
              <a:avLst/>
            </a:prstGeom>
          </p:spPr>
        </p:pic>
      </p:grpSp>
      <p:sp>
        <p:nvSpPr>
          <p:cNvPr id="6" name="TextBox 5">
            <a:extLst>
              <a:ext uri="{FF2B5EF4-FFF2-40B4-BE49-F238E27FC236}">
                <a16:creationId xmlns:a16="http://schemas.microsoft.com/office/drawing/2014/main" id="{4D73042F-4EEC-0320-DF8B-A787EC7D5339}"/>
              </a:ext>
            </a:extLst>
          </p:cNvPr>
          <p:cNvSpPr txBox="1"/>
          <p:nvPr/>
        </p:nvSpPr>
        <p:spPr>
          <a:xfrm>
            <a:off x="2845748" y="2489984"/>
            <a:ext cx="2087431" cy="461665"/>
          </a:xfrm>
          <a:prstGeom prst="rect">
            <a:avLst/>
          </a:prstGeom>
          <a:noFill/>
        </p:spPr>
        <p:txBody>
          <a:bodyPr wrap="none" rtlCol="0">
            <a:spAutoFit/>
          </a:bodyPr>
          <a:lstStyle/>
          <a:p>
            <a:r>
              <a:rPr lang="en-US" sz="2400">
                <a:solidFill>
                  <a:schemeClr val="bg1"/>
                </a:solidFill>
              </a:rPr>
              <a:t>SAP/ Concur</a:t>
            </a:r>
          </a:p>
        </p:txBody>
      </p:sp>
      <p:sp>
        <p:nvSpPr>
          <p:cNvPr id="9" name="TextBox 8">
            <a:extLst>
              <a:ext uri="{FF2B5EF4-FFF2-40B4-BE49-F238E27FC236}">
                <a16:creationId xmlns:a16="http://schemas.microsoft.com/office/drawing/2014/main" id="{906DCC41-8D65-F102-0446-1DFAB6D7781D}"/>
              </a:ext>
            </a:extLst>
          </p:cNvPr>
          <p:cNvSpPr txBox="1"/>
          <p:nvPr/>
        </p:nvSpPr>
        <p:spPr>
          <a:xfrm>
            <a:off x="6305334" y="2489983"/>
            <a:ext cx="853119" cy="461665"/>
          </a:xfrm>
          <a:prstGeom prst="rect">
            <a:avLst/>
          </a:prstGeom>
          <a:noFill/>
        </p:spPr>
        <p:txBody>
          <a:bodyPr wrap="none" rtlCol="0">
            <a:spAutoFit/>
          </a:bodyPr>
          <a:lstStyle/>
          <a:p>
            <a:r>
              <a:rPr lang="en-US" sz="2400">
                <a:solidFill>
                  <a:schemeClr val="bg1"/>
                </a:solidFill>
              </a:rPr>
              <a:t>TripIt</a:t>
            </a:r>
          </a:p>
        </p:txBody>
      </p:sp>
    </p:spTree>
    <p:custDataLst>
      <p:tags r:id="rId1"/>
    </p:custDataLst>
    <p:extLst>
      <p:ext uri="{BB962C8B-B14F-4D97-AF65-F5344CB8AC3E}">
        <p14:creationId xmlns:p14="http://schemas.microsoft.com/office/powerpoint/2010/main" val="414740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369545"/>
            <a:ext cx="11473428" cy="816746"/>
          </a:xfrm>
          <a:prstGeom prst="rect">
            <a:avLst/>
          </a:prstGeom>
        </p:spPr>
        <p:txBody>
          <a:bodyPr>
            <a:no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CONTACT INFORMATION</a:t>
            </a:r>
          </a:p>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World travel services</a:t>
            </a:r>
          </a:p>
        </p:txBody>
      </p:sp>
      <p:sp>
        <p:nvSpPr>
          <p:cNvPr id="8" name="Content Placeholder 2"/>
          <p:cNvSpPr txBox="1">
            <a:spLocks/>
          </p:cNvSpPr>
          <p:nvPr/>
        </p:nvSpPr>
        <p:spPr>
          <a:xfrm>
            <a:off x="760567" y="1386038"/>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148A8F7-AE52-4686-4FFD-BED3FCD7F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666" y="6050131"/>
            <a:ext cx="1019815" cy="65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B7F9C0B-8548-80CB-31FE-EF60AB051A8A}"/>
              </a:ext>
            </a:extLst>
          </p:cNvPr>
          <p:cNvSpPr txBox="1"/>
          <p:nvPr/>
        </p:nvSpPr>
        <p:spPr>
          <a:xfrm>
            <a:off x="568744" y="1840747"/>
            <a:ext cx="11223660" cy="4462760"/>
          </a:xfrm>
          <a:prstGeom prst="rect">
            <a:avLst/>
          </a:prstGeom>
          <a:noFill/>
        </p:spPr>
        <p:txBody>
          <a:bodyPr wrap="square">
            <a:spAutoFit/>
          </a:bodyPr>
          <a:lstStyle/>
          <a:p>
            <a:endParaRPr lang="en-US" sz="2200">
              <a:solidFill>
                <a:prstClr val="black"/>
              </a:solidFill>
              <a:latin typeface="Arial" panose="020B0604020202020204" pitchFamily="34" charset="0"/>
              <a:cs typeface="Arial" panose="020B0604020202020204" pitchFamily="34" charset="0"/>
            </a:endParaRPr>
          </a:p>
          <a:p>
            <a:r>
              <a:rPr lang="en-US" sz="2200" b="1">
                <a:solidFill>
                  <a:prstClr val="black"/>
                </a:solidFill>
                <a:cs typeface="Arial" panose="020B0604020202020204" pitchFamily="34" charset="0"/>
              </a:rPr>
              <a:t>Reservations or ticket changes: </a:t>
            </a:r>
            <a:r>
              <a:rPr lang="en-US" sz="2200">
                <a:solidFill>
                  <a:prstClr val="black"/>
                </a:solidFill>
                <a:cs typeface="Arial" panose="020B0604020202020204" pitchFamily="34" charset="0"/>
              </a:rPr>
              <a:t>			(865) 288-1901 </a:t>
            </a:r>
          </a:p>
          <a:p>
            <a:r>
              <a:rPr lang="en-US" sz="2200">
                <a:solidFill>
                  <a:prstClr val="black"/>
                </a:solidFill>
                <a:cs typeface="Arial" panose="020B0604020202020204" pitchFamily="34" charset="0"/>
              </a:rPr>
              <a:t>(M-F, 8:00am to 6:00pm ET) 			</a:t>
            </a:r>
            <a:r>
              <a:rPr lang="en-US" sz="2200">
                <a:solidFill>
                  <a:prstClr val="black"/>
                </a:solidFill>
                <a:cs typeface="Arial" panose="020B0604020202020204" pitchFamily="34" charset="0"/>
                <a:hlinkClick r:id="rId4">
                  <a:extLst>
                    <a:ext uri="{A12FA001-AC4F-418D-AE19-62706E023703}">
                      <ahyp:hlinkClr xmlns:ahyp="http://schemas.microsoft.com/office/drawing/2018/hyperlinkcolor" val="tx"/>
                    </a:ext>
                  </a:extLst>
                </a:hlinkClick>
              </a:rPr>
              <a:t>ufl.travel@worldtrav.com</a:t>
            </a:r>
            <a:r>
              <a:rPr lang="en-US" sz="2200">
                <a:solidFill>
                  <a:prstClr val="black"/>
                </a:solidFill>
                <a:cs typeface="Arial" panose="020B0604020202020204" pitchFamily="34" charset="0"/>
              </a:rPr>
              <a:t> </a:t>
            </a:r>
          </a:p>
          <a:p>
            <a:endParaRPr lang="en-US" sz="2200">
              <a:solidFill>
                <a:prstClr val="black"/>
              </a:solidFill>
              <a:cs typeface="Arial" panose="020B0604020202020204" pitchFamily="34" charset="0"/>
            </a:endParaRPr>
          </a:p>
          <a:p>
            <a:r>
              <a:rPr lang="en-US" sz="2200" b="1">
                <a:solidFill>
                  <a:prstClr val="black"/>
                </a:solidFill>
                <a:cs typeface="Arial" panose="020B0604020202020204" pitchFamily="34" charset="0"/>
              </a:rPr>
              <a:t>After hours emergency assistance: 		</a:t>
            </a:r>
            <a:r>
              <a:rPr lang="en-US" sz="2200">
                <a:solidFill>
                  <a:prstClr val="black"/>
                </a:solidFill>
                <a:cs typeface="Arial" panose="020B0604020202020204" pitchFamily="34" charset="0"/>
              </a:rPr>
              <a:t>(865) 288-1901 </a:t>
            </a:r>
          </a:p>
          <a:p>
            <a:r>
              <a:rPr lang="en-US" sz="2200">
                <a:solidFill>
                  <a:prstClr val="black"/>
                </a:solidFill>
                <a:cs typeface="Arial" panose="020B0604020202020204" pitchFamily="34" charset="0"/>
              </a:rPr>
              <a:t>(24 hours/day, collect calls accepted)</a:t>
            </a:r>
            <a:r>
              <a:rPr lang="en-US" sz="2200" b="1">
                <a:solidFill>
                  <a:prstClr val="black"/>
                </a:solidFill>
                <a:cs typeface="Arial" panose="020B0604020202020204" pitchFamily="34" charset="0"/>
              </a:rPr>
              <a:t> 		</a:t>
            </a:r>
            <a:r>
              <a:rPr lang="en-US" sz="2200">
                <a:solidFill>
                  <a:prstClr val="black"/>
                </a:solidFill>
                <a:cs typeface="Arial" panose="020B0604020202020204" pitchFamily="34" charset="0"/>
              </a:rPr>
              <a:t>Refer to code: </a:t>
            </a:r>
            <a:r>
              <a:rPr lang="en-US" sz="2200" i="1">
                <a:solidFill>
                  <a:prstClr val="black"/>
                </a:solidFill>
                <a:cs typeface="Arial" panose="020B0604020202020204" pitchFamily="34" charset="0"/>
              </a:rPr>
              <a:t>S-5CWK</a:t>
            </a:r>
            <a:r>
              <a:rPr lang="en-US" sz="2200">
                <a:solidFill>
                  <a:prstClr val="black"/>
                </a:solidFill>
                <a:cs typeface="Arial" panose="020B0604020202020204" pitchFamily="34" charset="0"/>
              </a:rPr>
              <a:t> </a:t>
            </a:r>
          </a:p>
          <a:p>
            <a:r>
              <a:rPr lang="en-US" sz="2200">
                <a:solidFill>
                  <a:prstClr val="black"/>
                </a:solidFill>
                <a:cs typeface="Arial" panose="020B0604020202020204" pitchFamily="34" charset="0"/>
              </a:rPr>
              <a:t>							when calling					</a:t>
            </a:r>
          </a:p>
          <a:p>
            <a:endParaRPr lang="en-US" sz="2200">
              <a:solidFill>
                <a:prstClr val="black"/>
              </a:solidFill>
              <a:cs typeface="Arial" panose="020B0604020202020204" pitchFamily="34" charset="0"/>
            </a:endParaRPr>
          </a:p>
          <a:p>
            <a:r>
              <a:rPr lang="en-US" sz="2200" b="1">
                <a:solidFill>
                  <a:prstClr val="black"/>
                </a:solidFill>
                <a:cs typeface="Arial" panose="020B0604020202020204" pitchFamily="34" charset="0"/>
              </a:rPr>
              <a:t>Concur technical support email: 			</a:t>
            </a:r>
            <a:r>
              <a:rPr lang="en-US" sz="2200" u="sng">
                <a:solidFill>
                  <a:prstClr val="black"/>
                </a:solidFill>
                <a:cs typeface="Arial" panose="020B0604020202020204" pitchFamily="34" charset="0"/>
                <a:hlinkClick r:id="rId5">
                  <a:extLst>
                    <a:ext uri="{A12FA001-AC4F-418D-AE19-62706E023703}">
                      <ahyp:hlinkClr xmlns:ahyp="http://schemas.microsoft.com/office/drawing/2018/hyperlinkcolor" val="tx"/>
                    </a:ext>
                  </a:extLst>
                </a:hlinkClick>
              </a:rPr>
              <a:t>online@worldtrav.com</a:t>
            </a:r>
            <a:r>
              <a:rPr lang="en-US" sz="2200">
                <a:solidFill>
                  <a:prstClr val="black"/>
                </a:solidFill>
                <a:cs typeface="Arial" panose="020B0604020202020204" pitchFamily="34" charset="0"/>
              </a:rPr>
              <a:t>	</a:t>
            </a:r>
          </a:p>
          <a:p>
            <a:r>
              <a:rPr lang="en-US" sz="2200">
                <a:solidFill>
                  <a:prstClr val="black"/>
                </a:solidFill>
                <a:cs typeface="Arial" panose="020B0604020202020204" pitchFamily="34" charset="0"/>
              </a:rPr>
              <a:t>(M-F, 8:00am – 5:00pm ET) 				Include description of the issue &amp; 								screenshot(s) of error messages</a:t>
            </a:r>
            <a:endParaRPr lang="en-US" sz="2200">
              <a:solidFill>
                <a:prstClr val="black"/>
              </a:solidFill>
              <a:ea typeface="Calibri" panose="020F0502020204030204" pitchFamily="34" charset="0"/>
              <a:cs typeface="Arial" panose="020B0604020202020204" pitchFamily="34" charset="0"/>
            </a:endParaRPr>
          </a:p>
          <a:p>
            <a:endParaRPr lang="en-US" sz="2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445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874368"/>
          </a:xfrm>
          <a:prstGeom prst="rect">
            <a:avLst/>
          </a:prstGeom>
        </p:spPr>
        <p:txBody>
          <a:bodyPr>
            <a:no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CONTACT INFORMATION</a:t>
            </a:r>
          </a:p>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travel department</a:t>
            </a:r>
          </a:p>
        </p:txBody>
      </p:sp>
      <p:sp>
        <p:nvSpPr>
          <p:cNvPr id="8" name="Content Placeholder 2"/>
          <p:cNvSpPr txBox="1">
            <a:spLocks/>
          </p:cNvSpPr>
          <p:nvPr/>
        </p:nvSpPr>
        <p:spPr>
          <a:xfrm>
            <a:off x="760567" y="1386038"/>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976AEB9-E5BB-F3EE-0B16-BBDFCCB23C2B}"/>
              </a:ext>
            </a:extLst>
          </p:cNvPr>
          <p:cNvSpPr txBox="1"/>
          <p:nvPr/>
        </p:nvSpPr>
        <p:spPr>
          <a:xfrm>
            <a:off x="1752600" y="2190588"/>
            <a:ext cx="8959659" cy="5447645"/>
          </a:xfrm>
          <a:prstGeom prst="rect">
            <a:avLst/>
          </a:prstGeom>
          <a:noFill/>
        </p:spPr>
        <p:txBody>
          <a:bodyPr wrap="square">
            <a:spAutoFit/>
          </a:bodyPr>
          <a:lstStyle/>
          <a:p>
            <a:pPr marL="0" indent="0" algn="ctr">
              <a:buNone/>
            </a:pPr>
            <a:r>
              <a:rPr lang="en-US" sz="2400" b="1">
                <a:solidFill>
                  <a:schemeClr val="bg1"/>
                </a:solidFill>
              </a:rPr>
              <a:t>For questions or assistance:</a:t>
            </a:r>
          </a:p>
          <a:p>
            <a:pPr marL="0" indent="0" algn="ctr">
              <a:buNone/>
            </a:pPr>
            <a:endParaRPr lang="en-US" sz="2400">
              <a:solidFill>
                <a:schemeClr val="bg1"/>
              </a:solidFill>
            </a:endParaRPr>
          </a:p>
          <a:p>
            <a:r>
              <a:rPr lang="en-US" sz="2400">
                <a:solidFill>
                  <a:schemeClr val="bg1"/>
                </a:solidFill>
              </a:rPr>
              <a:t>UF Travel Department: 352-392-1241</a:t>
            </a:r>
          </a:p>
          <a:p>
            <a:pPr algn="ctr"/>
            <a:endParaRPr lang="en-US" sz="2400">
              <a:solidFill>
                <a:schemeClr val="bg1"/>
              </a:solidFill>
            </a:endParaRPr>
          </a:p>
          <a:p>
            <a:r>
              <a:rPr lang="en-US" sz="2400">
                <a:solidFill>
                  <a:schemeClr val="bg1"/>
                </a:solidFill>
                <a:effectLst/>
                <a:ea typeface="Calibri" panose="020F0502020204030204" pitchFamily="34" charset="0"/>
                <a:cs typeface="Calibri" panose="020F0502020204030204" pitchFamily="34" charset="0"/>
              </a:rPr>
              <a:t>Contact Form: 	</a:t>
            </a:r>
            <a:r>
              <a:rPr lang="en-US" sz="2400" u="sng">
                <a:solidFill>
                  <a:schemeClr val="bg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https://uf.tfaforms.net/f/Finance-Hub</a:t>
            </a:r>
            <a:endParaRPr lang="en-US" sz="2400" u="sng">
              <a:solidFill>
                <a:schemeClr val="bg1"/>
              </a:solidFill>
              <a:effectLst/>
              <a:ea typeface="Calibri" panose="020F0502020204030204" pitchFamily="34" charset="0"/>
              <a:cs typeface="Calibri" panose="020F0502020204030204" pitchFamily="34" charset="0"/>
            </a:endParaRPr>
          </a:p>
          <a:p>
            <a:pPr algn="ctr"/>
            <a:endParaRPr lang="en-US" sz="2400" u="sng">
              <a:solidFill>
                <a:schemeClr val="bg1"/>
              </a:solidFill>
              <a:ea typeface="Calibri" panose="020F0502020204030204" pitchFamily="34" charset="0"/>
              <a:cs typeface="Calibri" panose="020F0502020204030204" pitchFamily="34" charset="0"/>
            </a:endParaRPr>
          </a:p>
          <a:p>
            <a:r>
              <a:rPr lang="en-US" sz="2400" u="sng">
                <a:solidFill>
                  <a:schemeClr val="bg1"/>
                </a:solidFill>
                <a:effectLst/>
                <a:ea typeface="Calibri" panose="020F0502020204030204" pitchFamily="34" charset="0"/>
                <a:cs typeface="Calibri" panose="020F0502020204030204" pitchFamily="34" charset="0"/>
              </a:rPr>
              <a:t>Toolkits for booking travel</a:t>
            </a:r>
            <a:r>
              <a:rPr lang="en-US" sz="2400">
                <a:solidFill>
                  <a:schemeClr val="bg1"/>
                </a:solidFill>
                <a:ea typeface="Calibri" panose="020F0502020204030204" pitchFamily="34" charset="0"/>
                <a:cs typeface="Calibri" panose="020F0502020204030204" pitchFamily="34" charset="0"/>
              </a:rPr>
              <a:t>:  </a:t>
            </a:r>
            <a:r>
              <a:rPr lang="en-US" sz="2400">
                <a:solidFill>
                  <a:schemeClr val="bg1"/>
                </a:solidFill>
                <a:hlinkClick r:id="rId4">
                  <a:extLst>
                    <a:ext uri="{A12FA001-AC4F-418D-AE19-62706E023703}">
                      <ahyp:hlinkClr xmlns:ahyp="http://schemas.microsoft.com/office/drawing/2018/hyperlinkcolor" val="tx"/>
                    </a:ext>
                  </a:extLst>
                </a:hlinkClick>
              </a:rPr>
              <a:t>Travel – Learn &amp; Grow (ufl.edu)</a:t>
            </a:r>
            <a:endParaRPr lang="en-US" sz="2400">
              <a:solidFill>
                <a:schemeClr val="bg1"/>
              </a:solidFill>
              <a:effectLst/>
              <a:ea typeface="Calibri" panose="020F0502020204030204" pitchFamily="34" charset="0"/>
              <a:cs typeface="Calibri" panose="020F0502020204030204" pitchFamily="34" charset="0"/>
            </a:endParaRPr>
          </a:p>
          <a:p>
            <a:pPr algn="ctr"/>
            <a:endParaRPr lang="en-US" sz="2400">
              <a:solidFill>
                <a:schemeClr val="bg1"/>
              </a:solidFill>
              <a:ea typeface="Calibri" panose="020F0502020204030204" pitchFamily="34" charset="0"/>
              <a:cs typeface="Calibri" panose="020F0502020204030204" pitchFamily="34" charset="0"/>
            </a:endParaRPr>
          </a:p>
          <a:p>
            <a:pPr algn="ctr"/>
            <a:endParaRPr lang="en-US" sz="2400" b="1" i="1">
              <a:solidFill>
                <a:schemeClr val="bg1"/>
              </a:solidFill>
              <a:effectLst/>
              <a:ea typeface="Calibri" panose="020F0502020204030204" pitchFamily="34" charset="0"/>
              <a:cs typeface="Calibri" panose="020F0502020204030204" pitchFamily="34" charset="0"/>
            </a:endParaRPr>
          </a:p>
          <a:p>
            <a:pPr algn="ctr"/>
            <a:r>
              <a:rPr lang="en-US" sz="2400" b="1" i="1">
                <a:solidFill>
                  <a:schemeClr val="bg1"/>
                </a:solidFill>
                <a:effectLst/>
                <a:ea typeface="Calibri" panose="020F0502020204030204" pitchFamily="34" charset="0"/>
                <a:cs typeface="Calibri" panose="020F0502020204030204" pitchFamily="34" charset="0"/>
              </a:rPr>
              <a:t>We are happy to help!</a:t>
            </a:r>
          </a:p>
          <a:p>
            <a:pPr algn="ctr"/>
            <a:endParaRPr lang="en-US" sz="2400">
              <a:solidFill>
                <a:schemeClr val="bg1"/>
              </a:solidFill>
              <a:effectLst/>
              <a:ea typeface="Calibri" panose="020F0502020204030204" pitchFamily="34" charset="0"/>
              <a:cs typeface="Calibri" panose="020F0502020204030204" pitchFamily="34" charset="0"/>
            </a:endParaRPr>
          </a:p>
          <a:p>
            <a:endParaRPr lang="en-US" sz="2400">
              <a:solidFill>
                <a:schemeClr val="bg1"/>
              </a:solidFill>
              <a:effectLst/>
              <a:ea typeface="Calibri" panose="020F0502020204030204" pitchFamily="34" charset="0"/>
              <a:cs typeface="Calibri" panose="020F0502020204030204" pitchFamily="34" charset="0"/>
            </a:endParaRPr>
          </a:p>
          <a:p>
            <a:endParaRPr lang="en-US" sz="2000">
              <a:solidFill>
                <a:schemeClr val="bg1"/>
              </a:solidFill>
              <a:effectLst/>
              <a:ea typeface="Calibri" panose="020F0502020204030204" pitchFamily="34" charset="0"/>
              <a:cs typeface="Calibri" panose="020F0502020204030204" pitchFamily="34" charset="0"/>
            </a:endParaRPr>
          </a:p>
          <a:p>
            <a:endParaRPr lang="en-US" sz="2000">
              <a:solidFill>
                <a:schemeClr val="bg1"/>
              </a:solidFill>
              <a:effectLst/>
              <a:ea typeface="Calibri" panose="020F0502020204030204" pitchFamily="34" charset="0"/>
              <a:cs typeface="Calibri" panose="020F0502020204030204" pitchFamily="34" charset="0"/>
            </a:endParaRPr>
          </a:p>
          <a:p>
            <a:endParaRPr lang="en-US" sz="200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0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err="1">
                <a:solidFill>
                  <a:srgbClr val="002657"/>
                </a:solidFill>
                <a:latin typeface="Arial Black" panose="020B0A04020102020204" pitchFamily="34" charset="0"/>
                <a:ea typeface="Verdana" panose="020B0604030504040204" pitchFamily="34" charset="0"/>
                <a:cs typeface="Verdana" panose="020B0604030504040204" pitchFamily="34" charset="0"/>
              </a:rPr>
              <a:t>uf</a:t>
            </a: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 go: Concur tips</a:t>
            </a:r>
          </a:p>
        </p:txBody>
      </p:sp>
      <p:sp>
        <p:nvSpPr>
          <p:cNvPr id="8" name="Content Placeholder 2"/>
          <p:cNvSpPr txBox="1">
            <a:spLocks/>
          </p:cNvSpPr>
          <p:nvPr/>
        </p:nvSpPr>
        <p:spPr>
          <a:xfrm>
            <a:off x="0" y="1386038"/>
            <a:ext cx="139561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7000"/>
              </a:lnSpc>
              <a:spcBef>
                <a:spcPts val="0"/>
              </a:spcBef>
              <a:spcAft>
                <a:spcPts val="800"/>
              </a:spcAft>
              <a:buClr>
                <a:srgbClr val="ACD433"/>
              </a:buClr>
              <a:buSzPts val="1000"/>
              <a:buFont typeface="Wingdings 3" charset="2"/>
              <a:buNone/>
              <a:tabLst>
                <a:tab pos="457200" algn="l"/>
              </a:tabLst>
              <a:defRPr/>
            </a:pPr>
            <a:endParaRPr kumimoji="0" lang="en-US" sz="20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4D4C07F4-F14B-DB4E-33F8-0D62EB9E2249}"/>
              </a:ext>
            </a:extLst>
          </p:cNvPr>
          <p:cNvSpPr txBox="1"/>
          <p:nvPr/>
        </p:nvSpPr>
        <p:spPr>
          <a:xfrm>
            <a:off x="2012964" y="1488614"/>
            <a:ext cx="8085451" cy="567847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rPr>
              <a:t>Travelers should sign up for e-receipts</a:t>
            </a:r>
          </a:p>
          <a:p>
            <a:pPr marL="342900" marR="0" lvl="0"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rPr>
              <a:t>Traveler’s name needs to match:</a:t>
            </a:r>
          </a:p>
          <a:p>
            <a:pPr marL="800100" marR="0" lvl="1"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rPr>
              <a:t>All travel documents (Visa, etc.)</a:t>
            </a:r>
          </a:p>
          <a:p>
            <a:pPr marL="800100" marR="0" lvl="1"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rPr>
              <a:t>Rewards program information</a:t>
            </a:r>
          </a:p>
          <a:p>
            <a:pPr marL="800100" marR="0" lvl="1"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rPr>
              <a:t>Name correction needed?</a:t>
            </a:r>
          </a:p>
          <a:p>
            <a:pPr marL="800100" marR="0" lvl="1"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rPr>
              <a:t>One time change—call World Travel Service (WTS) to change on ticket</a:t>
            </a:r>
          </a:p>
          <a:p>
            <a:pPr marL="800100" marR="0" lvl="1"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rPr>
              <a:t>Frequent traveler—contact UF Travel team regarding correction</a:t>
            </a:r>
          </a:p>
          <a:p>
            <a:pPr marL="800100" marR="0" lvl="1"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endParaRPr>
          </a:p>
          <a:p>
            <a:pPr marL="800100" marR="0" lvl="1" indent="-342900" algn="l" defTabSz="457200" rtl="0" eaLnBrk="1" fontAlgn="auto" latinLnBrk="0" hangingPunct="1">
              <a:lnSpc>
                <a:spcPct val="100000"/>
              </a:lnSpc>
              <a:spcBef>
                <a:spcPts val="100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0662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Concur TRAVEL Home PAGE</a:t>
            </a:r>
          </a:p>
        </p:txBody>
      </p:sp>
      <p:sp>
        <p:nvSpPr>
          <p:cNvPr id="8" name="Content Placeholder 2"/>
          <p:cNvSpPr txBox="1">
            <a:spLocks/>
          </p:cNvSpPr>
          <p:nvPr/>
        </p:nvSpPr>
        <p:spPr>
          <a:xfrm>
            <a:off x="0" y="1386038"/>
            <a:ext cx="139561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D4C07F4-F14B-DB4E-33F8-0D62EB9E2249}"/>
              </a:ext>
            </a:extLst>
          </p:cNvPr>
          <p:cNvSpPr txBox="1"/>
          <p:nvPr/>
        </p:nvSpPr>
        <p:spPr>
          <a:xfrm>
            <a:off x="7706632" y="1912013"/>
            <a:ext cx="4085772" cy="3559949"/>
          </a:xfrm>
          <a:prstGeom prst="rect">
            <a:avLst/>
          </a:prstGeom>
          <a:noFill/>
        </p:spPr>
        <p:txBody>
          <a:bodyPr wrap="square" rtlCol="0">
            <a:spAutoFit/>
          </a:bodyPr>
          <a:lstStyle/>
          <a:p>
            <a:pPr algn="l" rtl="0" fontAlgn="base">
              <a:spcBef>
                <a:spcPts val="800"/>
              </a:spcBef>
            </a:pPr>
            <a:r>
              <a:rPr lang="en-US" sz="2400" b="0" i="0">
                <a:solidFill>
                  <a:srgbClr val="000000"/>
                </a:solidFill>
                <a:effectLst/>
              </a:rPr>
              <a:t>Refer to the UF GO</a:t>
            </a:r>
            <a:r>
              <a:rPr lang="en-US" sz="2400">
                <a:solidFill>
                  <a:srgbClr val="000000"/>
                </a:solidFill>
              </a:rPr>
              <a:t> Travel</a:t>
            </a:r>
            <a:r>
              <a:rPr lang="en-US" sz="2400" b="0" i="0">
                <a:solidFill>
                  <a:srgbClr val="000000"/>
                </a:solidFill>
                <a:effectLst/>
              </a:rPr>
              <a:t> home page for: </a:t>
            </a:r>
          </a:p>
          <a:p>
            <a:pPr algn="l" rtl="0" fontAlgn="base">
              <a:spcBef>
                <a:spcPts val="800"/>
              </a:spcBef>
            </a:pPr>
            <a:endParaRPr lang="en-US" sz="2400" b="0" i="0">
              <a:solidFill>
                <a:srgbClr val="000000"/>
              </a:solidFill>
              <a:effectLst/>
            </a:endParaRPr>
          </a:p>
          <a:p>
            <a:pPr marL="742950" lvl="1" indent="-285750" fontAlgn="base">
              <a:spcBef>
                <a:spcPts val="800"/>
              </a:spcBef>
              <a:buFont typeface="Wingdings" panose="05000000000000000000" pitchFamily="2" charset="2"/>
              <a:buChar char="§"/>
            </a:pPr>
            <a:r>
              <a:rPr lang="en-US" sz="2400" b="0" i="0">
                <a:solidFill>
                  <a:srgbClr val="000000"/>
                </a:solidFill>
                <a:effectLst/>
              </a:rPr>
              <a:t>WTS contact info </a:t>
            </a:r>
          </a:p>
          <a:p>
            <a:pPr marL="742950" lvl="1" indent="-285750" fontAlgn="base">
              <a:spcBef>
                <a:spcPts val="800"/>
              </a:spcBef>
              <a:buFont typeface="Wingdings" panose="05000000000000000000" pitchFamily="2" charset="2"/>
              <a:buChar char="§"/>
            </a:pPr>
            <a:r>
              <a:rPr lang="en-US" sz="2400" b="0" i="0">
                <a:solidFill>
                  <a:srgbClr val="000000"/>
                </a:solidFill>
                <a:effectLst/>
              </a:rPr>
              <a:t>Trip library</a:t>
            </a:r>
          </a:p>
          <a:p>
            <a:pPr marL="742950" lvl="1" indent="-285750" fontAlgn="base">
              <a:spcBef>
                <a:spcPts val="800"/>
              </a:spcBef>
              <a:buFont typeface="Wingdings" panose="05000000000000000000" pitchFamily="2" charset="2"/>
              <a:buChar char="§"/>
            </a:pPr>
            <a:r>
              <a:rPr lang="en-US" sz="2400">
                <a:solidFill>
                  <a:srgbClr val="000000"/>
                </a:solidFill>
              </a:rPr>
              <a:t>Registration with UF International Center</a:t>
            </a:r>
          </a:p>
          <a:p>
            <a:pPr marL="742950" lvl="1" indent="-285750" fontAlgn="base">
              <a:spcBef>
                <a:spcPts val="800"/>
              </a:spcBef>
              <a:buFont typeface="Wingdings" panose="05000000000000000000" pitchFamily="2" charset="2"/>
              <a:buChar char="§"/>
            </a:pPr>
            <a:r>
              <a:rPr lang="en-US" sz="2400">
                <a:solidFill>
                  <a:srgbClr val="000000"/>
                </a:solidFill>
              </a:rPr>
              <a:t>Lost airfare receipt</a:t>
            </a:r>
            <a:endParaRPr lang="en-US" sz="2400">
              <a:solidFill>
                <a:schemeClr val="bg1"/>
              </a:solidFill>
            </a:endParaRPr>
          </a:p>
        </p:txBody>
      </p:sp>
      <p:pic>
        <p:nvPicPr>
          <p:cNvPr id="9" name="Picture 8">
            <a:extLst>
              <a:ext uri="{FF2B5EF4-FFF2-40B4-BE49-F238E27FC236}">
                <a16:creationId xmlns:a16="http://schemas.microsoft.com/office/drawing/2014/main" id="{DDF758FD-1084-ADD3-9927-BA9CF41546A0}"/>
              </a:ext>
            </a:extLst>
          </p:cNvPr>
          <p:cNvPicPr>
            <a:picLocks noChangeAspect="1"/>
          </p:cNvPicPr>
          <p:nvPr/>
        </p:nvPicPr>
        <p:blipFill>
          <a:blip r:embed="rId4"/>
          <a:stretch>
            <a:fillRect/>
          </a:stretch>
        </p:blipFill>
        <p:spPr>
          <a:xfrm>
            <a:off x="575668" y="1386038"/>
            <a:ext cx="6755115" cy="482401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8350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Whose profile to use?</a:t>
            </a:r>
          </a:p>
        </p:txBody>
      </p:sp>
      <p:sp>
        <p:nvSpPr>
          <p:cNvPr id="8" name="Content Placeholder 2"/>
          <p:cNvSpPr txBox="1">
            <a:spLocks/>
          </p:cNvSpPr>
          <p:nvPr/>
        </p:nvSpPr>
        <p:spPr>
          <a:xfrm>
            <a:off x="0" y="1386038"/>
            <a:ext cx="139561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A757B862-8913-AB94-CB5B-3AFBF5B48C9E}"/>
              </a:ext>
            </a:extLst>
          </p:cNvPr>
          <p:cNvGraphicFramePr>
            <a:graphicFrameLocks noGrp="1"/>
          </p:cNvGraphicFramePr>
          <p:nvPr>
            <p:extLst>
              <p:ext uri="{D42A27DB-BD31-4B8C-83A1-F6EECF244321}">
                <p14:modId xmlns:p14="http://schemas.microsoft.com/office/powerpoint/2010/main" val="2442277711"/>
              </p:ext>
            </p:extLst>
          </p:nvPr>
        </p:nvGraphicFramePr>
        <p:xfrm>
          <a:off x="612198" y="1386039"/>
          <a:ext cx="7230002" cy="4951261"/>
        </p:xfrm>
        <a:graphic>
          <a:graphicData uri="http://schemas.openxmlformats.org/drawingml/2006/table">
            <a:tbl>
              <a:tblPr firstRow="1" bandRow="1">
                <a:tableStyleId>{5C22544A-7EE6-4342-B048-85BDC9FD1C3A}</a:tableStyleId>
              </a:tblPr>
              <a:tblGrid>
                <a:gridCol w="3408636">
                  <a:extLst>
                    <a:ext uri="{9D8B030D-6E8A-4147-A177-3AD203B41FA5}">
                      <a16:colId xmlns:a16="http://schemas.microsoft.com/office/drawing/2014/main" val="2921497999"/>
                    </a:ext>
                  </a:extLst>
                </a:gridCol>
                <a:gridCol w="3821366">
                  <a:extLst>
                    <a:ext uri="{9D8B030D-6E8A-4147-A177-3AD203B41FA5}">
                      <a16:colId xmlns:a16="http://schemas.microsoft.com/office/drawing/2014/main" val="2376287386"/>
                    </a:ext>
                  </a:extLst>
                </a:gridCol>
              </a:tblGrid>
              <a:tr h="1004344">
                <a:tc>
                  <a:txBody>
                    <a:bodyPr/>
                    <a:lstStyle/>
                    <a:p>
                      <a:pPr algn="ctr" fontAlgn="b">
                        <a:spcAft>
                          <a:spcPts val="600"/>
                        </a:spcAft>
                      </a:pPr>
                      <a:r>
                        <a:rPr lang="en-US" sz="2200" b="1" i="0" u="none" strike="noStrike">
                          <a:solidFill>
                            <a:srgbClr val="000000"/>
                          </a:solidFill>
                          <a:effectLst/>
                          <a:latin typeface="+mn-lt"/>
                        </a:rPr>
                        <a:t>Booking for</a:t>
                      </a:r>
                    </a:p>
                    <a:p>
                      <a:pPr algn="ctr" fontAlgn="b">
                        <a:spcAft>
                          <a:spcPts val="600"/>
                        </a:spcAft>
                      </a:pPr>
                      <a:r>
                        <a:rPr lang="en-US" sz="2200" b="1" i="0" u="none" strike="noStrike">
                          <a:solidFill>
                            <a:srgbClr val="000000"/>
                          </a:solidFill>
                          <a:effectLst/>
                          <a:latin typeface="+mn-lt"/>
                        </a:rPr>
                        <a:t> (Payment Method)</a:t>
                      </a:r>
                    </a:p>
                  </a:txBody>
                  <a:tcPr marL="9525" marR="9525" marT="9525" marB="0" anchor="ctr">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2200" b="1" i="0" u="none" strike="noStrike">
                          <a:solidFill>
                            <a:srgbClr val="000000"/>
                          </a:solidFill>
                          <a:effectLst/>
                          <a:latin typeface="+mn-lt"/>
                        </a:rPr>
                        <a:t>Profile to Use</a:t>
                      </a:r>
                    </a:p>
                  </a:txBody>
                  <a:tcPr marL="9525" marR="9525" marT="9525" marB="0" anchor="ctr">
                    <a:lnB w="952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97938948"/>
                  </a:ext>
                </a:extLst>
              </a:tr>
              <a:tr h="1072811">
                <a:tc>
                  <a:txBody>
                    <a:bodyPr/>
                    <a:lstStyle/>
                    <a:p>
                      <a:pPr algn="l" rtl="0" fontAlgn="ctr"/>
                      <a:r>
                        <a:rPr lang="en-US" sz="2200" b="0" i="1" u="sng" strike="noStrike">
                          <a:solidFill>
                            <a:srgbClr val="000000"/>
                          </a:solidFill>
                          <a:effectLst/>
                          <a:latin typeface="+mn-lt"/>
                        </a:rPr>
                        <a:t>Yourself or a </a:t>
                      </a:r>
                    </a:p>
                    <a:p>
                      <a:pPr algn="l" rtl="0" fontAlgn="ctr"/>
                      <a:r>
                        <a:rPr lang="en-US" sz="2200" b="0" i="1" u="sng" strike="noStrike">
                          <a:solidFill>
                            <a:srgbClr val="000000"/>
                          </a:solidFill>
                          <a:effectLst/>
                          <a:latin typeface="+mn-lt"/>
                        </a:rPr>
                        <a:t>Profiled user</a:t>
                      </a:r>
                    </a:p>
                    <a:p>
                      <a:pPr algn="l" rtl="0" fontAlgn="ctr"/>
                      <a:r>
                        <a:rPr lang="en-US" sz="2200" b="0" i="0" u="none" strike="noStrike">
                          <a:solidFill>
                            <a:srgbClr val="000000"/>
                          </a:solidFill>
                          <a:effectLst/>
                          <a:latin typeface="+mn-lt"/>
                        </a:rPr>
                        <a:t>(with your </a:t>
                      </a:r>
                      <a:r>
                        <a:rPr lang="en-US" sz="2200" b="0" i="0" u="none" strike="noStrike" err="1">
                          <a:solidFill>
                            <a:srgbClr val="000000"/>
                          </a:solidFill>
                          <a:effectLst/>
                          <a:latin typeface="+mn-lt"/>
                        </a:rPr>
                        <a:t>PCard</a:t>
                      </a:r>
                      <a:r>
                        <a:rPr lang="en-US" sz="2200" b="0" i="0" u="none" strike="noStrike">
                          <a:solidFill>
                            <a:srgbClr val="000000"/>
                          </a:solidFill>
                          <a:effectLst/>
                          <a:latin typeface="+mn-lt"/>
                        </a:rPr>
                        <a:t>)</a:t>
                      </a:r>
                    </a:p>
                  </a:txBody>
                  <a:tcPr marL="171450"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rtl="0" fontAlgn="ctr"/>
                      <a:r>
                        <a:rPr lang="en-US" sz="2200" b="0" i="0" u="none" strike="noStrike">
                          <a:solidFill>
                            <a:srgbClr val="000000"/>
                          </a:solidFill>
                          <a:effectLst/>
                          <a:latin typeface="+mn-lt"/>
                        </a:rPr>
                        <a:t>Your profile</a:t>
                      </a:r>
                    </a:p>
                  </a:txBody>
                  <a:tcPr marL="171450"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38707469"/>
                  </a:ext>
                </a:extLst>
              </a:tr>
              <a:tr h="1234030">
                <a:tc>
                  <a:txBody>
                    <a:bodyPr/>
                    <a:lstStyle/>
                    <a:p>
                      <a:pPr algn="l" rtl="0" fontAlgn="ctr"/>
                      <a:r>
                        <a:rPr lang="en-US" sz="2200" b="0" i="1" u="sng" strike="noStrike">
                          <a:solidFill>
                            <a:srgbClr val="000000"/>
                          </a:solidFill>
                          <a:effectLst/>
                          <a:latin typeface="+mn-lt"/>
                        </a:rPr>
                        <a:t>A guest</a:t>
                      </a:r>
                      <a:endParaRPr lang="en-US" sz="2200" b="0" i="0" u="none" strike="noStrike">
                        <a:solidFill>
                          <a:srgbClr val="000000"/>
                        </a:solidFill>
                        <a:effectLst/>
                        <a:latin typeface="+mn-lt"/>
                      </a:endParaRPr>
                    </a:p>
                    <a:p>
                      <a:pPr algn="l" rtl="0" fontAlgn="ctr"/>
                      <a:r>
                        <a:rPr lang="en-US" sz="2200" b="0" i="0" u="none" strike="noStrike">
                          <a:solidFill>
                            <a:srgbClr val="000000"/>
                          </a:solidFill>
                          <a:effectLst/>
                          <a:latin typeface="+mn-lt"/>
                        </a:rPr>
                        <a:t>(with your PCard or </a:t>
                      </a:r>
                    </a:p>
                    <a:p>
                      <a:pPr algn="l" rtl="0" fontAlgn="ctr"/>
                      <a:r>
                        <a:rPr lang="en-US" sz="2200" b="0" i="0" u="none" strike="noStrike">
                          <a:solidFill>
                            <a:srgbClr val="000000"/>
                          </a:solidFill>
                          <a:effectLst/>
                          <a:latin typeface="+mn-lt"/>
                        </a:rPr>
                        <a:t>the </a:t>
                      </a:r>
                      <a:r>
                        <a:rPr lang="en-US" sz="2200" b="0" i="0" u="none" strike="noStrike" err="1">
                          <a:solidFill>
                            <a:srgbClr val="000000"/>
                          </a:solidFill>
                          <a:effectLst/>
                          <a:latin typeface="+mn-lt"/>
                        </a:rPr>
                        <a:t>Aircard</a:t>
                      </a:r>
                      <a:r>
                        <a:rPr lang="en-US" sz="2200" b="0" i="0" u="none" strike="noStrike">
                          <a:solidFill>
                            <a:srgbClr val="000000"/>
                          </a:solidFill>
                          <a:effectLst/>
                          <a:latin typeface="+mn-lt"/>
                        </a:rPr>
                        <a:t>)</a:t>
                      </a:r>
                    </a:p>
                  </a:txBody>
                  <a:tcPr marL="171450" marR="9525" marT="9525" marB="0" anchor="ctr">
                    <a:lnT w="9525"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rtl="0" fontAlgn="ctr"/>
                      <a:r>
                        <a:rPr lang="en-US" sz="2200" b="0" i="0" u="none" strike="noStrike">
                          <a:solidFill>
                            <a:srgbClr val="000000"/>
                          </a:solidFill>
                          <a:effectLst/>
                          <a:latin typeface="+mn-lt"/>
                        </a:rPr>
                        <a:t>Your profile and click ‘Book for a guest’</a:t>
                      </a:r>
                    </a:p>
                  </a:txBody>
                  <a:tcPr marL="171450" marR="9525" marT="9525" marB="0" anchor="ctr">
                    <a:lnT w="9525"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3080380683"/>
                  </a:ext>
                </a:extLst>
              </a:tr>
              <a:tr h="1640076">
                <a:tc>
                  <a:txBody>
                    <a:bodyPr/>
                    <a:lstStyle/>
                    <a:p>
                      <a:pPr algn="l" rtl="0" fontAlgn="ctr"/>
                      <a:r>
                        <a:rPr lang="en-US" sz="2200" b="0" i="1" u="sng" strike="noStrike">
                          <a:solidFill>
                            <a:srgbClr val="000000"/>
                          </a:solidFill>
                          <a:effectLst/>
                          <a:latin typeface="+mn-lt"/>
                        </a:rPr>
                        <a:t>A profiled user</a:t>
                      </a:r>
                      <a:r>
                        <a:rPr lang="en-US" sz="2200" b="0" i="1" u="none" strike="noStrike">
                          <a:solidFill>
                            <a:srgbClr val="000000"/>
                          </a:solidFill>
                          <a:effectLst/>
                          <a:latin typeface="+mn-lt"/>
                        </a:rPr>
                        <a:t> </a:t>
                      </a:r>
                      <a:r>
                        <a:rPr lang="en-US" sz="2200" b="0" i="0" u="none" strike="noStrike">
                          <a:solidFill>
                            <a:srgbClr val="000000"/>
                          </a:solidFill>
                          <a:effectLst/>
                          <a:latin typeface="+mn-lt"/>
                        </a:rPr>
                        <a:t>(with their PCard, the </a:t>
                      </a:r>
                      <a:r>
                        <a:rPr lang="en-US" sz="2200" b="0" i="0" u="none" strike="noStrike" err="1">
                          <a:solidFill>
                            <a:srgbClr val="000000"/>
                          </a:solidFill>
                          <a:effectLst/>
                          <a:latin typeface="+mn-lt"/>
                        </a:rPr>
                        <a:t>Aircard</a:t>
                      </a:r>
                      <a:r>
                        <a:rPr lang="en-US" sz="2200" b="0" i="0" u="none" strike="noStrike">
                          <a:solidFill>
                            <a:srgbClr val="000000"/>
                          </a:solidFill>
                          <a:effectLst/>
                          <a:latin typeface="+mn-lt"/>
                        </a:rPr>
                        <a:t>, or a</a:t>
                      </a:r>
                    </a:p>
                    <a:p>
                      <a:pPr algn="l" rtl="0" fontAlgn="ctr"/>
                      <a:r>
                        <a:rPr lang="en-US" sz="2200" b="0" i="0" u="none" strike="noStrike">
                          <a:solidFill>
                            <a:srgbClr val="000000"/>
                          </a:solidFill>
                          <a:effectLst/>
                          <a:latin typeface="+mn-lt"/>
                        </a:rPr>
                        <a:t>personal card)</a:t>
                      </a:r>
                    </a:p>
                  </a:txBody>
                  <a:tcPr marL="171450" marR="9525" marT="9525" marB="0" anchor="ctr">
                    <a:solidFill>
                      <a:schemeClr val="accent4">
                        <a:lumMod val="40000"/>
                        <a:lumOff val="60000"/>
                      </a:schemeClr>
                    </a:solidFill>
                  </a:tcPr>
                </a:tc>
                <a:tc>
                  <a:txBody>
                    <a:bodyPr/>
                    <a:lstStyle/>
                    <a:p>
                      <a:pPr algn="l" rtl="0" fontAlgn="ctr"/>
                      <a:r>
                        <a:rPr lang="en-US" sz="2200" b="0" i="0" u="none" strike="noStrike">
                          <a:solidFill>
                            <a:srgbClr val="000000"/>
                          </a:solidFill>
                          <a:effectLst/>
                          <a:latin typeface="+mn-lt"/>
                        </a:rPr>
                        <a:t>‘Act as’ the traveler, click ‘Booking for myself’ under their profile</a:t>
                      </a:r>
                    </a:p>
                  </a:txBody>
                  <a:tcPr marL="171450" marR="9525" marT="9525" marB="0" anchor="ctr">
                    <a:solidFill>
                      <a:schemeClr val="accent4">
                        <a:lumMod val="40000"/>
                        <a:lumOff val="60000"/>
                      </a:schemeClr>
                    </a:solidFill>
                  </a:tcPr>
                </a:tc>
                <a:extLst>
                  <a:ext uri="{0D108BD9-81ED-4DB2-BD59-A6C34878D82A}">
                    <a16:rowId xmlns:a16="http://schemas.microsoft.com/office/drawing/2014/main" val="1809094853"/>
                  </a:ext>
                </a:extLst>
              </a:tr>
            </a:tbl>
          </a:graphicData>
        </a:graphic>
      </p:graphicFrame>
      <p:grpSp>
        <p:nvGrpSpPr>
          <p:cNvPr id="5" name="Group 4">
            <a:extLst>
              <a:ext uri="{FF2B5EF4-FFF2-40B4-BE49-F238E27FC236}">
                <a16:creationId xmlns:a16="http://schemas.microsoft.com/office/drawing/2014/main" id="{CCA2741F-EE68-74BE-E253-1A1A359CC31E}"/>
              </a:ext>
            </a:extLst>
          </p:cNvPr>
          <p:cNvGrpSpPr/>
          <p:nvPr/>
        </p:nvGrpSpPr>
        <p:grpSpPr>
          <a:xfrm>
            <a:off x="7985760" y="4012161"/>
            <a:ext cx="4206240" cy="2617631"/>
            <a:chOff x="7842200" y="3618211"/>
            <a:chExt cx="4206240" cy="2617631"/>
          </a:xfrm>
        </p:grpSpPr>
        <p:grpSp>
          <p:nvGrpSpPr>
            <p:cNvPr id="11" name="Group 10">
              <a:extLst>
                <a:ext uri="{FF2B5EF4-FFF2-40B4-BE49-F238E27FC236}">
                  <a16:creationId xmlns:a16="http://schemas.microsoft.com/office/drawing/2014/main" id="{D1457B3A-B9A7-7987-37CD-0A75CD828156}"/>
                </a:ext>
              </a:extLst>
            </p:cNvPr>
            <p:cNvGrpSpPr/>
            <p:nvPr/>
          </p:nvGrpSpPr>
          <p:grpSpPr>
            <a:xfrm>
              <a:off x="7842200" y="3618211"/>
              <a:ext cx="4206240" cy="2617631"/>
              <a:chOff x="8078464" y="4446213"/>
              <a:chExt cx="3197514" cy="1960215"/>
            </a:xfrm>
          </p:grpSpPr>
          <p:pic>
            <p:nvPicPr>
              <p:cNvPr id="9" name="Picture 4">
                <a:extLst>
                  <a:ext uri="{FF2B5EF4-FFF2-40B4-BE49-F238E27FC236}">
                    <a16:creationId xmlns:a16="http://schemas.microsoft.com/office/drawing/2014/main" id="{9707525C-B37A-BBDD-5F14-7D5ED050D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464" y="4446213"/>
                <a:ext cx="3197514" cy="19602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7C70F14-DFE8-C6BE-2CA9-CC506E3E0432}"/>
                  </a:ext>
                </a:extLst>
              </p:cNvPr>
              <p:cNvSpPr/>
              <p:nvPr/>
            </p:nvSpPr>
            <p:spPr>
              <a:xfrm>
                <a:off x="8803969" y="4991777"/>
                <a:ext cx="503779" cy="1199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Right 1">
              <a:extLst>
                <a:ext uri="{FF2B5EF4-FFF2-40B4-BE49-F238E27FC236}">
                  <a16:creationId xmlns:a16="http://schemas.microsoft.com/office/drawing/2014/main" id="{DFBABFD8-6ECD-E317-3E39-53CF71F3B9A0}"/>
                </a:ext>
              </a:extLst>
            </p:cNvPr>
            <p:cNvSpPr/>
            <p:nvPr/>
          </p:nvSpPr>
          <p:spPr>
            <a:xfrm rot="10800000">
              <a:off x="9879774" y="4746385"/>
              <a:ext cx="677603" cy="361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DEA36F7-B9B9-106F-C693-D76EAD02D69A}"/>
              </a:ext>
            </a:extLst>
          </p:cNvPr>
          <p:cNvGrpSpPr/>
          <p:nvPr/>
        </p:nvGrpSpPr>
        <p:grpSpPr>
          <a:xfrm>
            <a:off x="8113600" y="1441416"/>
            <a:ext cx="3950559" cy="2206477"/>
            <a:chOff x="8180646" y="1532618"/>
            <a:chExt cx="3950559" cy="2206477"/>
          </a:xfrm>
        </p:grpSpPr>
        <p:pic>
          <p:nvPicPr>
            <p:cNvPr id="4" name="Picture 3">
              <a:extLst>
                <a:ext uri="{FF2B5EF4-FFF2-40B4-BE49-F238E27FC236}">
                  <a16:creationId xmlns:a16="http://schemas.microsoft.com/office/drawing/2014/main" id="{8119CFA7-AFE6-6BE1-5251-BCD0E7A4F802}"/>
                </a:ext>
              </a:extLst>
            </p:cNvPr>
            <p:cNvPicPr>
              <a:picLocks noChangeAspect="1"/>
            </p:cNvPicPr>
            <p:nvPr/>
          </p:nvPicPr>
          <p:blipFill>
            <a:blip r:embed="rId4"/>
            <a:stretch>
              <a:fillRect/>
            </a:stretch>
          </p:blipFill>
          <p:spPr>
            <a:xfrm>
              <a:off x="8180646" y="1532618"/>
              <a:ext cx="3693245" cy="2206477"/>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3E849B02-8AB6-318E-2FF7-7C98A9B2D981}"/>
                </a:ext>
              </a:extLst>
            </p:cNvPr>
            <p:cNvSpPr/>
            <p:nvPr/>
          </p:nvSpPr>
          <p:spPr>
            <a:xfrm rot="10800000">
              <a:off x="11453602" y="2788178"/>
              <a:ext cx="677603" cy="361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575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airfare SEARCH</a:t>
            </a:r>
          </a:p>
        </p:txBody>
      </p:sp>
      <p:sp>
        <p:nvSpPr>
          <p:cNvPr id="8" name="Content Placeholder 2"/>
          <p:cNvSpPr txBox="1">
            <a:spLocks/>
          </p:cNvSpPr>
          <p:nvPr/>
        </p:nvSpPr>
        <p:spPr>
          <a:xfrm>
            <a:off x="760567" y="1386038"/>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3CD04C6-9CCF-3784-1499-E827E408AF1E}"/>
              </a:ext>
            </a:extLst>
          </p:cNvPr>
          <p:cNvGrpSpPr/>
          <p:nvPr/>
        </p:nvGrpSpPr>
        <p:grpSpPr>
          <a:xfrm>
            <a:off x="478995" y="1633382"/>
            <a:ext cx="6993726" cy="4802846"/>
            <a:chOff x="478995" y="1633382"/>
            <a:chExt cx="6993726" cy="4802846"/>
          </a:xfrm>
        </p:grpSpPr>
        <p:pic>
          <p:nvPicPr>
            <p:cNvPr id="7" name="Picture 6">
              <a:extLst>
                <a:ext uri="{FF2B5EF4-FFF2-40B4-BE49-F238E27FC236}">
                  <a16:creationId xmlns:a16="http://schemas.microsoft.com/office/drawing/2014/main" id="{F3E165DD-F8AA-492A-98D0-BCBCC7334BB3}"/>
                </a:ext>
              </a:extLst>
            </p:cNvPr>
            <p:cNvPicPr>
              <a:picLocks noChangeAspect="1"/>
            </p:cNvPicPr>
            <p:nvPr/>
          </p:nvPicPr>
          <p:blipFill>
            <a:blip r:embed="rId4"/>
            <a:stretch>
              <a:fillRect/>
            </a:stretch>
          </p:blipFill>
          <p:spPr>
            <a:xfrm>
              <a:off x="478995" y="1633382"/>
              <a:ext cx="6993726" cy="4802846"/>
            </a:xfrm>
            <a:prstGeom prst="rect">
              <a:avLst/>
            </a:prstGeom>
            <a:ln>
              <a:noFill/>
            </a:ln>
            <a:effectLst>
              <a:outerShdw blurRad="292100" dist="139700" dir="2700000" algn="tl" rotWithShape="0">
                <a:srgbClr val="333333">
                  <a:alpha val="65000"/>
                </a:srgbClr>
              </a:outerShdw>
            </a:effectLst>
          </p:spPr>
        </p:pic>
        <p:sp>
          <p:nvSpPr>
            <p:cNvPr id="4" name="Arrow: Right 3">
              <a:extLst>
                <a:ext uri="{FF2B5EF4-FFF2-40B4-BE49-F238E27FC236}">
                  <a16:creationId xmlns:a16="http://schemas.microsoft.com/office/drawing/2014/main" id="{56FDA53E-8D32-EE2B-6F47-5CC030829303}"/>
                </a:ext>
              </a:extLst>
            </p:cNvPr>
            <p:cNvSpPr/>
            <p:nvPr/>
          </p:nvSpPr>
          <p:spPr>
            <a:xfrm rot="10800000">
              <a:off x="5418397" y="5291321"/>
              <a:ext cx="677603" cy="361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A12532D-72B6-7E62-FD0B-4AA1B557537C}"/>
              </a:ext>
            </a:extLst>
          </p:cNvPr>
          <p:cNvSpPr txBox="1"/>
          <p:nvPr/>
        </p:nvSpPr>
        <p:spPr>
          <a:xfrm>
            <a:off x="7825745" y="1917721"/>
            <a:ext cx="4213427" cy="4093428"/>
          </a:xfrm>
          <a:prstGeom prst="rect">
            <a:avLst/>
          </a:prstGeom>
          <a:noFill/>
        </p:spPr>
        <p:txBody>
          <a:bodyPr wrap="square" rtlCol="0">
            <a:spAutoFit/>
          </a:bodyPr>
          <a:lstStyle/>
          <a:p>
            <a:r>
              <a:rPr lang="en-US" sz="2200" u="sng">
                <a:solidFill>
                  <a:schemeClr val="bg1"/>
                </a:solidFill>
              </a:rPr>
              <a:t>Search Options:</a:t>
            </a:r>
          </a:p>
          <a:p>
            <a:endParaRPr lang="en-US" sz="2200">
              <a:solidFill>
                <a:schemeClr val="bg1"/>
              </a:solidFill>
            </a:endParaRP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2200">
                <a:solidFill>
                  <a:prstClr val="black"/>
                </a:solidFill>
                <a:cs typeface="Arial" panose="020B0604020202020204" pitchFamily="34" charset="0"/>
              </a:rPr>
              <a:t>By fare</a:t>
            </a: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2200">
                <a:solidFill>
                  <a:prstClr val="black"/>
                </a:solidFill>
                <a:cs typeface="Arial" panose="020B0604020202020204" pitchFamily="34" charset="0"/>
              </a:rPr>
              <a:t>By schedule </a:t>
            </a:r>
          </a:p>
          <a:p>
            <a:pPr marL="342900" indent="-342900" defTabSz="609585">
              <a:buFont typeface="Wingdings" panose="05000000000000000000" pitchFamily="2" charset="2"/>
              <a:buChar char="§"/>
              <a:defRPr/>
            </a:pPr>
            <a:r>
              <a:rPr lang="en-US" sz="2200">
                <a:solidFill>
                  <a:prstClr val="black"/>
                </a:solidFill>
                <a:cs typeface="Arial" panose="020B0604020202020204" pitchFamily="34" charset="0"/>
              </a:rPr>
              <a:t>By a specific flight number</a:t>
            </a: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2200">
                <a:solidFill>
                  <a:prstClr val="black"/>
                </a:solidFill>
                <a:cs typeface="Arial" panose="020B0604020202020204" pitchFamily="34" charset="0"/>
              </a:rPr>
              <a:t>By number of stops  </a:t>
            </a: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2200">
                <a:solidFill>
                  <a:prstClr val="black"/>
                </a:solidFill>
                <a:cs typeface="Arial" panose="020B0604020202020204" pitchFamily="34" charset="0"/>
              </a:rPr>
              <a:t>Depart and Arrive times</a:t>
            </a:r>
          </a:p>
          <a:p>
            <a:pPr marL="342900" marR="0" lvl="0" indent="-342900" algn="l" defTabSz="609585" rtl="0" eaLnBrk="1" fontAlgn="auto" latinLnBrk="0" hangingPunct="1">
              <a:lnSpc>
                <a:spcPct val="100000"/>
              </a:lnSpc>
              <a:spcAft>
                <a:spcPts val="0"/>
              </a:spcAft>
              <a:buClrTx/>
              <a:buSzTx/>
              <a:buFont typeface="Wingdings" panose="05000000000000000000" pitchFamily="2" charset="2"/>
              <a:buChar char="§"/>
              <a:tabLst/>
              <a:defRPr/>
            </a:pPr>
            <a:r>
              <a:rPr lang="en-US" sz="2200">
                <a:solidFill>
                  <a:prstClr val="black"/>
                </a:solidFill>
                <a:cs typeface="Arial" panose="020B0604020202020204" pitchFamily="34" charset="0"/>
              </a:rPr>
              <a:t>Adjust sliding bars on the righthand side</a:t>
            </a:r>
          </a:p>
          <a:p>
            <a:endParaRPr lang="en-US" sz="2200">
              <a:solidFill>
                <a:schemeClr val="bg1"/>
              </a:solidFill>
            </a:endParaRPr>
          </a:p>
          <a:p>
            <a:r>
              <a:rPr lang="en-US" sz="2200">
                <a:solidFill>
                  <a:schemeClr val="bg1"/>
                </a:solidFill>
              </a:rPr>
              <a:t>*</a:t>
            </a:r>
            <a:r>
              <a:rPr lang="en-US" sz="2200" u="sng">
                <a:solidFill>
                  <a:schemeClr val="bg1"/>
                </a:solidFill>
              </a:rPr>
              <a:t>Click on More fares/details</a:t>
            </a:r>
          </a:p>
          <a:p>
            <a:endParaRPr lang="en-US">
              <a:solidFill>
                <a:schemeClr val="bg1"/>
              </a:solidFill>
            </a:endParaRPr>
          </a:p>
        </p:txBody>
      </p:sp>
    </p:spTree>
    <p:custDataLst>
      <p:tags r:id="rId1"/>
    </p:custDataLst>
    <p:extLst>
      <p:ext uri="{BB962C8B-B14F-4D97-AF65-F5344CB8AC3E}">
        <p14:creationId xmlns:p14="http://schemas.microsoft.com/office/powerpoint/2010/main" val="231983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airfare SEARCH</a:t>
            </a:r>
          </a:p>
        </p:txBody>
      </p:sp>
      <p:sp>
        <p:nvSpPr>
          <p:cNvPr id="8" name="Content Placeholder 2"/>
          <p:cNvSpPr txBox="1">
            <a:spLocks/>
          </p:cNvSpPr>
          <p:nvPr/>
        </p:nvSpPr>
        <p:spPr>
          <a:xfrm>
            <a:off x="760567" y="1386038"/>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E5D50A5-6A36-A756-A94A-511AA908C79A}"/>
              </a:ext>
            </a:extLst>
          </p:cNvPr>
          <p:cNvGrpSpPr/>
          <p:nvPr/>
        </p:nvGrpSpPr>
        <p:grpSpPr>
          <a:xfrm>
            <a:off x="1018988" y="1386038"/>
            <a:ext cx="5248857" cy="5014413"/>
            <a:chOff x="942788" y="1193338"/>
            <a:chExt cx="5248857" cy="5014413"/>
          </a:xfrm>
        </p:grpSpPr>
        <p:pic>
          <p:nvPicPr>
            <p:cNvPr id="5" name="Picture 4">
              <a:extLst>
                <a:ext uri="{FF2B5EF4-FFF2-40B4-BE49-F238E27FC236}">
                  <a16:creationId xmlns:a16="http://schemas.microsoft.com/office/drawing/2014/main" id="{C1BFE036-24B1-8D80-8502-36D0EB938919}"/>
                </a:ext>
              </a:extLst>
            </p:cNvPr>
            <p:cNvPicPr>
              <a:picLocks noChangeAspect="1"/>
            </p:cNvPicPr>
            <p:nvPr/>
          </p:nvPicPr>
          <p:blipFill>
            <a:blip r:embed="rId4"/>
            <a:stretch>
              <a:fillRect/>
            </a:stretch>
          </p:blipFill>
          <p:spPr>
            <a:xfrm>
              <a:off x="942788" y="1193338"/>
              <a:ext cx="5248857" cy="5014413"/>
            </a:xfrm>
            <a:prstGeom prst="rect">
              <a:avLst/>
            </a:prstGeom>
            <a:ln>
              <a:noFill/>
            </a:ln>
            <a:effectLst>
              <a:outerShdw blurRad="292100" dist="139700" dir="2700000" algn="tl" rotWithShape="0">
                <a:srgbClr val="333333">
                  <a:alpha val="65000"/>
                </a:srgbClr>
              </a:outerShdw>
            </a:effectLst>
          </p:spPr>
        </p:pic>
        <p:sp>
          <p:nvSpPr>
            <p:cNvPr id="4" name="Arrow: Right 3">
              <a:extLst>
                <a:ext uri="{FF2B5EF4-FFF2-40B4-BE49-F238E27FC236}">
                  <a16:creationId xmlns:a16="http://schemas.microsoft.com/office/drawing/2014/main" id="{56FDA53E-8D32-EE2B-6F47-5CC030829303}"/>
                </a:ext>
              </a:extLst>
            </p:cNvPr>
            <p:cNvSpPr/>
            <p:nvPr/>
          </p:nvSpPr>
          <p:spPr>
            <a:xfrm rot="10800000">
              <a:off x="4138953" y="2054879"/>
              <a:ext cx="677603" cy="361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A10AC12-40E0-C3CE-A3B0-27607AA02738}"/>
                </a:ext>
              </a:extLst>
            </p:cNvPr>
            <p:cNvSpPr/>
            <p:nvPr/>
          </p:nvSpPr>
          <p:spPr>
            <a:xfrm rot="10800000">
              <a:off x="2231982" y="5291321"/>
              <a:ext cx="677603" cy="361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AD8A46C-2E9D-8598-4F05-5730AF690AA6}"/>
              </a:ext>
            </a:extLst>
          </p:cNvPr>
          <p:cNvSpPr txBox="1"/>
          <p:nvPr/>
        </p:nvSpPr>
        <p:spPr>
          <a:xfrm>
            <a:off x="6755337" y="2146620"/>
            <a:ext cx="4676096" cy="3785652"/>
          </a:xfrm>
          <a:prstGeom prst="rect">
            <a:avLst/>
          </a:prstGeom>
          <a:noFill/>
        </p:spPr>
        <p:txBody>
          <a:bodyPr wrap="square" rtlCol="0">
            <a:spAutoFit/>
          </a:bodyPr>
          <a:lstStyle/>
          <a:p>
            <a:r>
              <a:rPr lang="en-US" sz="2400">
                <a:solidFill>
                  <a:schemeClr val="bg1"/>
                </a:solidFill>
              </a:rPr>
              <a:t>Clicking on </a:t>
            </a:r>
            <a:r>
              <a:rPr lang="en-US" sz="2400" u="sng">
                <a:solidFill>
                  <a:schemeClr val="bg1"/>
                </a:solidFill>
              </a:rPr>
              <a:t>More fares/details </a:t>
            </a:r>
            <a:r>
              <a:rPr lang="en-US" sz="2400">
                <a:solidFill>
                  <a:schemeClr val="bg1"/>
                </a:solidFill>
              </a:rPr>
              <a:t>gives you more information regarding all the cabin types available.</a:t>
            </a:r>
          </a:p>
          <a:p>
            <a:endParaRPr lang="en-US" sz="2400">
              <a:solidFill>
                <a:schemeClr val="bg1"/>
              </a:solidFill>
            </a:endParaRPr>
          </a:p>
          <a:p>
            <a:endParaRPr lang="en-US" sz="2400">
              <a:solidFill>
                <a:schemeClr val="bg1"/>
              </a:solidFill>
            </a:endParaRPr>
          </a:p>
          <a:p>
            <a:r>
              <a:rPr lang="en-US" sz="2400">
                <a:solidFill>
                  <a:schemeClr val="bg1"/>
                </a:solidFill>
              </a:rPr>
              <a:t>*Make sure to click on </a:t>
            </a:r>
            <a:r>
              <a:rPr lang="en-US" sz="2400" u="sng">
                <a:solidFill>
                  <a:schemeClr val="bg1"/>
                </a:solidFill>
              </a:rPr>
              <a:t>Rules</a:t>
            </a:r>
          </a:p>
          <a:p>
            <a:endParaRPr lang="en-US" sz="2400">
              <a:solidFill>
                <a:schemeClr val="bg1"/>
              </a:solidFill>
            </a:endParaRPr>
          </a:p>
          <a:p>
            <a:endParaRPr lang="en-US" sz="2400">
              <a:solidFill>
                <a:schemeClr val="bg1"/>
              </a:solidFill>
            </a:endParaRPr>
          </a:p>
          <a:p>
            <a:endParaRPr lang="en-US" sz="2400">
              <a:solidFill>
                <a:schemeClr val="bg1"/>
              </a:solidFill>
            </a:endParaRPr>
          </a:p>
        </p:txBody>
      </p:sp>
    </p:spTree>
    <p:custDataLst>
      <p:tags r:id="rId1"/>
    </p:custDataLst>
    <p:extLst>
      <p:ext uri="{BB962C8B-B14F-4D97-AF65-F5344CB8AC3E}">
        <p14:creationId xmlns:p14="http://schemas.microsoft.com/office/powerpoint/2010/main" val="53396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airfare SEARCH</a:t>
            </a:r>
          </a:p>
        </p:txBody>
      </p:sp>
      <p:grpSp>
        <p:nvGrpSpPr>
          <p:cNvPr id="2" name="Group 1">
            <a:extLst>
              <a:ext uri="{FF2B5EF4-FFF2-40B4-BE49-F238E27FC236}">
                <a16:creationId xmlns:a16="http://schemas.microsoft.com/office/drawing/2014/main" id="{D9E0CEC2-B9B9-1E15-EE33-8FCF62E6B7B2}"/>
              </a:ext>
            </a:extLst>
          </p:cNvPr>
          <p:cNvGrpSpPr/>
          <p:nvPr/>
        </p:nvGrpSpPr>
        <p:grpSpPr>
          <a:xfrm>
            <a:off x="682586" y="1190308"/>
            <a:ext cx="6327813" cy="5353919"/>
            <a:chOff x="760567" y="1145343"/>
            <a:chExt cx="5714344" cy="5084876"/>
          </a:xfrm>
        </p:grpSpPr>
        <p:pic>
          <p:nvPicPr>
            <p:cNvPr id="6" name="Picture 5">
              <a:extLst>
                <a:ext uri="{FF2B5EF4-FFF2-40B4-BE49-F238E27FC236}">
                  <a16:creationId xmlns:a16="http://schemas.microsoft.com/office/drawing/2014/main" id="{2B647EA1-F5AF-CC36-9C27-DA07E2BC3825}"/>
                </a:ext>
              </a:extLst>
            </p:cNvPr>
            <p:cNvPicPr>
              <a:picLocks noChangeAspect="1"/>
            </p:cNvPicPr>
            <p:nvPr/>
          </p:nvPicPr>
          <p:blipFill rotWithShape="1">
            <a:blip r:embed="rId4"/>
            <a:srcRect b="36819"/>
            <a:stretch/>
          </p:blipFill>
          <p:spPr>
            <a:xfrm>
              <a:off x="760567" y="1145343"/>
              <a:ext cx="5714344" cy="3185386"/>
            </a:xfrm>
            <a:prstGeom prst="rect">
              <a:avLst/>
            </a:prstGeom>
            <a:ln>
              <a:noFill/>
            </a:ln>
            <a:effectLst>
              <a:outerShdw blurRad="292100" dist="139700" dir="2700000" algn="tl" rotWithShape="0">
                <a:srgbClr val="333333">
                  <a:alpha val="65000"/>
                </a:srgbClr>
              </a:outerShdw>
            </a:effectLst>
          </p:spPr>
        </p:pic>
        <p:sp>
          <p:nvSpPr>
            <p:cNvPr id="4" name="Arrow: Right 3">
              <a:extLst>
                <a:ext uri="{FF2B5EF4-FFF2-40B4-BE49-F238E27FC236}">
                  <a16:creationId xmlns:a16="http://schemas.microsoft.com/office/drawing/2014/main" id="{56FDA53E-8D32-EE2B-6F47-5CC030829303}"/>
                </a:ext>
              </a:extLst>
            </p:cNvPr>
            <p:cNvSpPr/>
            <p:nvPr/>
          </p:nvSpPr>
          <p:spPr>
            <a:xfrm rot="10800000">
              <a:off x="2695412" y="1552992"/>
              <a:ext cx="677603" cy="361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9F45D9-A884-DE87-1468-E75FC3EB86EA}"/>
                </a:ext>
              </a:extLst>
            </p:cNvPr>
            <p:cNvPicPr>
              <a:picLocks noChangeAspect="1"/>
            </p:cNvPicPr>
            <p:nvPr/>
          </p:nvPicPr>
          <p:blipFill>
            <a:blip r:embed="rId5"/>
            <a:stretch>
              <a:fillRect/>
            </a:stretch>
          </p:blipFill>
          <p:spPr>
            <a:xfrm>
              <a:off x="760567" y="4449705"/>
              <a:ext cx="5714344" cy="1780514"/>
            </a:xfrm>
            <a:prstGeom prst="rect">
              <a:avLst/>
            </a:prstGeom>
            <a:ln>
              <a:noFill/>
            </a:ln>
            <a:effectLst>
              <a:outerShdw blurRad="292100" dist="139700" dir="2700000" algn="tl" rotWithShape="0">
                <a:srgbClr val="333333">
                  <a:alpha val="65000"/>
                </a:srgbClr>
              </a:outerShdw>
            </a:effectLst>
          </p:spPr>
        </p:pic>
      </p:grpSp>
      <p:sp>
        <p:nvSpPr>
          <p:cNvPr id="11" name="TextBox 10">
            <a:extLst>
              <a:ext uri="{FF2B5EF4-FFF2-40B4-BE49-F238E27FC236}">
                <a16:creationId xmlns:a16="http://schemas.microsoft.com/office/drawing/2014/main" id="{BB4BD545-F86E-402B-2A6A-0D17BB7FE596}"/>
              </a:ext>
            </a:extLst>
          </p:cNvPr>
          <p:cNvSpPr txBox="1"/>
          <p:nvPr/>
        </p:nvSpPr>
        <p:spPr>
          <a:xfrm>
            <a:off x="7228080" y="2343774"/>
            <a:ext cx="4239047" cy="3046988"/>
          </a:xfrm>
          <a:prstGeom prst="rect">
            <a:avLst/>
          </a:prstGeom>
          <a:noFill/>
        </p:spPr>
        <p:txBody>
          <a:bodyPr wrap="square" rtlCol="0">
            <a:spAutoFit/>
          </a:bodyPr>
          <a:lstStyle/>
          <a:p>
            <a:endParaRPr lang="en-US" sz="2400">
              <a:solidFill>
                <a:schemeClr val="bg1"/>
              </a:solidFill>
            </a:endParaRPr>
          </a:p>
          <a:p>
            <a:r>
              <a:rPr lang="en-US" sz="2400">
                <a:solidFill>
                  <a:schemeClr val="bg1"/>
                </a:solidFill>
              </a:rPr>
              <a:t>Read the </a:t>
            </a:r>
            <a:r>
              <a:rPr lang="en-US" sz="2400" u="sng">
                <a:solidFill>
                  <a:schemeClr val="bg1"/>
                </a:solidFill>
              </a:rPr>
              <a:t>Fare Rules and Restrictions </a:t>
            </a:r>
            <a:r>
              <a:rPr lang="en-US" sz="2400">
                <a:solidFill>
                  <a:schemeClr val="bg1"/>
                </a:solidFill>
              </a:rPr>
              <a:t>carefully!</a:t>
            </a:r>
          </a:p>
          <a:p>
            <a:endParaRPr lang="en-US" sz="2400">
              <a:solidFill>
                <a:schemeClr val="bg1"/>
              </a:solidFill>
            </a:endParaRPr>
          </a:p>
          <a:p>
            <a:endParaRPr lang="en-US" sz="2400">
              <a:solidFill>
                <a:schemeClr val="bg1"/>
              </a:solidFill>
            </a:endParaRPr>
          </a:p>
          <a:p>
            <a:r>
              <a:rPr lang="en-US" sz="2400">
                <a:solidFill>
                  <a:schemeClr val="bg1"/>
                </a:solidFill>
              </a:rPr>
              <a:t>Pay close attention to the </a:t>
            </a:r>
            <a:r>
              <a:rPr lang="en-US" sz="2400" u="sng">
                <a:solidFill>
                  <a:schemeClr val="bg1"/>
                </a:solidFill>
              </a:rPr>
              <a:t>PENALTIES</a:t>
            </a:r>
            <a:r>
              <a:rPr lang="en-US" sz="2400">
                <a:solidFill>
                  <a:schemeClr val="bg1"/>
                </a:solidFill>
              </a:rPr>
              <a:t> section!</a:t>
            </a:r>
          </a:p>
          <a:p>
            <a:endParaRPr lang="en-US" sz="2400">
              <a:solidFill>
                <a:schemeClr val="bg1"/>
              </a:solidFill>
            </a:endParaRPr>
          </a:p>
        </p:txBody>
      </p:sp>
    </p:spTree>
    <p:custDataLst>
      <p:tags r:id="rId1"/>
    </p:custDataLst>
    <p:extLst>
      <p:ext uri="{BB962C8B-B14F-4D97-AF65-F5344CB8AC3E}">
        <p14:creationId xmlns:p14="http://schemas.microsoft.com/office/powerpoint/2010/main" val="205141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Hotel rates &amp; discounts</a:t>
            </a:r>
          </a:p>
        </p:txBody>
      </p:sp>
      <p:sp>
        <p:nvSpPr>
          <p:cNvPr id="8" name="Content Placeholder 2"/>
          <p:cNvSpPr txBox="1">
            <a:spLocks/>
          </p:cNvSpPr>
          <p:nvPr/>
        </p:nvSpPr>
        <p:spPr>
          <a:xfrm>
            <a:off x="760567" y="1386038"/>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7679BAF-4E71-029D-85A1-CF93DF3A7678}"/>
              </a:ext>
            </a:extLst>
          </p:cNvPr>
          <p:cNvSpPr txBox="1"/>
          <p:nvPr/>
        </p:nvSpPr>
        <p:spPr>
          <a:xfrm>
            <a:off x="491419" y="1280423"/>
            <a:ext cx="10891413" cy="369332"/>
          </a:xfrm>
          <a:prstGeom prst="rect">
            <a:avLst/>
          </a:prstGeom>
          <a:noFill/>
        </p:spPr>
        <p:txBody>
          <a:bodyPr wrap="square" rtlCol="0">
            <a:spAutoFit/>
          </a:bodyPr>
          <a:lstStyle/>
          <a:p>
            <a:endParaRPr lang="en-US"/>
          </a:p>
        </p:txBody>
      </p:sp>
      <p:graphicFrame>
        <p:nvGraphicFramePr>
          <p:cNvPr id="6" name="Table 5">
            <a:extLst>
              <a:ext uri="{FF2B5EF4-FFF2-40B4-BE49-F238E27FC236}">
                <a16:creationId xmlns:a16="http://schemas.microsoft.com/office/drawing/2014/main" id="{3103CA49-EEB9-A3AB-C3E5-9DDE93492C12}"/>
              </a:ext>
            </a:extLst>
          </p:cNvPr>
          <p:cNvGraphicFramePr>
            <a:graphicFrameLocks noGrp="1"/>
          </p:cNvGraphicFramePr>
          <p:nvPr>
            <p:extLst>
              <p:ext uri="{D42A27DB-BD31-4B8C-83A1-F6EECF244321}">
                <p14:modId xmlns:p14="http://schemas.microsoft.com/office/powerpoint/2010/main" val="1184430277"/>
              </p:ext>
            </p:extLst>
          </p:nvPr>
        </p:nvGraphicFramePr>
        <p:xfrm>
          <a:off x="1602359" y="1649755"/>
          <a:ext cx="9273883" cy="4518649"/>
        </p:xfrm>
        <a:graphic>
          <a:graphicData uri="http://schemas.openxmlformats.org/drawingml/2006/table">
            <a:tbl>
              <a:tblPr firstRow="1" firstCol="1" bandRow="1"/>
              <a:tblGrid>
                <a:gridCol w="2974909">
                  <a:extLst>
                    <a:ext uri="{9D8B030D-6E8A-4147-A177-3AD203B41FA5}">
                      <a16:colId xmlns:a16="http://schemas.microsoft.com/office/drawing/2014/main" val="3501416211"/>
                    </a:ext>
                  </a:extLst>
                </a:gridCol>
                <a:gridCol w="6298974">
                  <a:extLst>
                    <a:ext uri="{9D8B030D-6E8A-4147-A177-3AD203B41FA5}">
                      <a16:colId xmlns:a16="http://schemas.microsoft.com/office/drawing/2014/main" val="4283391148"/>
                    </a:ext>
                  </a:extLst>
                </a:gridCol>
              </a:tblGrid>
              <a:tr h="1206185">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182880" marR="0">
                        <a:spcBef>
                          <a:spcPts val="0"/>
                        </a:spcBef>
                        <a:spcAft>
                          <a:spcPts val="0"/>
                        </a:spcAft>
                      </a:pPr>
                      <a:r>
                        <a:rPr lang="en-US" sz="1800">
                          <a:solidFill>
                            <a:schemeClr val="bg1"/>
                          </a:solidFill>
                          <a:effectLst/>
                        </a:rPr>
                        <a:t>AAA/CAA,</a:t>
                      </a:r>
                      <a:br>
                        <a:rPr lang="en-US" sz="1800">
                          <a:solidFill>
                            <a:schemeClr val="bg1"/>
                          </a:solidFill>
                          <a:effectLst/>
                        </a:rPr>
                      </a:br>
                      <a:r>
                        <a:rPr lang="en-US" sz="1800">
                          <a:solidFill>
                            <a:schemeClr val="bg1"/>
                          </a:solidFill>
                          <a:effectLst/>
                        </a:rPr>
                        <a:t>Government, or Military</a:t>
                      </a:r>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274320" marR="0">
                        <a:spcBef>
                          <a:spcPts val="0"/>
                        </a:spcBef>
                        <a:spcAft>
                          <a:spcPts val="0"/>
                        </a:spcAft>
                      </a:pPr>
                      <a:r>
                        <a:rPr lang="en-US" sz="1800" b="0">
                          <a:solidFill>
                            <a:schemeClr val="bg1"/>
                          </a:solidFill>
                          <a:effectLst/>
                        </a:rPr>
                        <a:t>Under Travel Preferences in traveler's profile, </a:t>
                      </a:r>
                    </a:p>
                    <a:p>
                      <a:pPr marL="274320" marR="0">
                        <a:spcBef>
                          <a:spcPts val="0"/>
                        </a:spcBef>
                        <a:spcAft>
                          <a:spcPts val="0"/>
                        </a:spcAft>
                      </a:pPr>
                      <a:r>
                        <a:rPr lang="en-US" sz="1800" b="0">
                          <a:solidFill>
                            <a:schemeClr val="bg1"/>
                          </a:solidFill>
                          <a:effectLst/>
                        </a:rPr>
                        <a:t>check the box for the discount (must provide documentation to hotel)</a:t>
                      </a:r>
                      <a:endParaRPr lang="en-US" sz="18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74206146"/>
                  </a:ext>
                </a:extLst>
              </a:tr>
              <a:tr h="796636">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182880" marR="0">
                        <a:spcBef>
                          <a:spcPts val="0"/>
                        </a:spcBef>
                        <a:spcAft>
                          <a:spcPts val="0"/>
                        </a:spcAft>
                      </a:pPr>
                      <a:r>
                        <a:rPr lang="en-US" sz="1800" b="1">
                          <a:solidFill>
                            <a:schemeClr val="bg1"/>
                          </a:solidFill>
                          <a:effectLst/>
                        </a:rPr>
                        <a:t>UF Rate</a:t>
                      </a:r>
                      <a:endParaRPr lang="en-US" sz="18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274320" marR="0">
                        <a:spcBef>
                          <a:spcPts val="0"/>
                        </a:spcBef>
                        <a:spcAft>
                          <a:spcPts val="0"/>
                        </a:spcAft>
                      </a:pPr>
                      <a:r>
                        <a:rPr lang="en-US" sz="1800">
                          <a:solidFill>
                            <a:schemeClr val="bg1"/>
                          </a:solidFill>
                          <a:effectLst/>
                        </a:rPr>
                        <a:t>UF negotiated rate </a:t>
                      </a:r>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609470421"/>
                  </a:ext>
                </a:extLst>
              </a:tr>
              <a:tr h="813954">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182880" marR="0">
                        <a:spcBef>
                          <a:spcPts val="0"/>
                        </a:spcBef>
                        <a:spcAft>
                          <a:spcPts val="0"/>
                        </a:spcAft>
                      </a:pPr>
                      <a:r>
                        <a:rPr lang="en-US" sz="1800" b="1">
                          <a:solidFill>
                            <a:schemeClr val="bg1"/>
                          </a:solidFill>
                          <a:effectLst/>
                        </a:rPr>
                        <a:t>BCD</a:t>
                      </a:r>
                      <a:endParaRPr lang="en-US" sz="18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274320" marR="0">
                        <a:spcBef>
                          <a:spcPts val="0"/>
                        </a:spcBef>
                        <a:spcAft>
                          <a:spcPts val="0"/>
                        </a:spcAft>
                      </a:pPr>
                      <a:r>
                        <a:rPr lang="en-US" sz="1800">
                          <a:solidFill>
                            <a:schemeClr val="bg1"/>
                          </a:solidFill>
                          <a:effectLst/>
                        </a:rPr>
                        <a:t>World Travel Services discount for ALL UF travelers</a:t>
                      </a:r>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56655437"/>
                  </a:ext>
                </a:extLst>
              </a:tr>
              <a:tr h="834415">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182880" marR="0">
                        <a:spcBef>
                          <a:spcPts val="0"/>
                        </a:spcBef>
                        <a:spcAft>
                          <a:spcPts val="0"/>
                        </a:spcAft>
                      </a:pPr>
                      <a:r>
                        <a:rPr lang="en-US" sz="1800" b="1">
                          <a:solidFill>
                            <a:schemeClr val="bg1"/>
                          </a:solidFill>
                          <a:effectLst/>
                        </a:rPr>
                        <a:t>Member Rate</a:t>
                      </a:r>
                      <a:endParaRPr lang="en-US" sz="18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274320" marR="0">
                        <a:spcBef>
                          <a:spcPts val="0"/>
                        </a:spcBef>
                        <a:spcAft>
                          <a:spcPts val="0"/>
                        </a:spcAft>
                      </a:pPr>
                      <a:r>
                        <a:rPr lang="en-US" sz="1800">
                          <a:solidFill>
                            <a:schemeClr val="bg1"/>
                          </a:solidFill>
                          <a:effectLst/>
                        </a:rPr>
                        <a:t>Must be a member of the Loyalty program for the hotel chain (Marriott Bonvoy, Hilton Honors)</a:t>
                      </a:r>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84809741"/>
                  </a:ext>
                </a:extLst>
              </a:tr>
              <a:tr h="867459">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marL="182880" marR="0">
                        <a:spcBef>
                          <a:spcPts val="0"/>
                        </a:spcBef>
                        <a:spcAft>
                          <a:spcPts val="0"/>
                        </a:spcAft>
                      </a:pPr>
                      <a:r>
                        <a:rPr lang="en-US" sz="1800" b="1">
                          <a:solidFill>
                            <a:schemeClr val="bg1"/>
                          </a:solidFill>
                          <a:effectLst/>
                        </a:rPr>
                        <a:t>Regular Rate</a:t>
                      </a:r>
                      <a:endParaRPr lang="en-US" sz="18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274320" marR="0">
                        <a:spcBef>
                          <a:spcPts val="0"/>
                        </a:spcBef>
                        <a:spcAft>
                          <a:spcPts val="0"/>
                        </a:spcAft>
                      </a:pPr>
                      <a:endParaRPr lang="en-US" sz="1800">
                        <a:solidFill>
                          <a:schemeClr val="bg1"/>
                        </a:solidFill>
                        <a:effectLst/>
                      </a:endParaRPr>
                    </a:p>
                    <a:p>
                      <a:pPr marL="274320" marR="0">
                        <a:spcBef>
                          <a:spcPts val="0"/>
                        </a:spcBef>
                        <a:spcAft>
                          <a:spcPts val="0"/>
                        </a:spcAft>
                      </a:pPr>
                      <a:r>
                        <a:rPr lang="en-US" sz="1800">
                          <a:solidFill>
                            <a:schemeClr val="bg1"/>
                          </a:solidFill>
                          <a:effectLst/>
                        </a:rPr>
                        <a:t>Available to everyone</a:t>
                      </a:r>
                    </a:p>
                    <a:p>
                      <a:pPr marL="274320" marR="0">
                        <a:spcBef>
                          <a:spcPts val="0"/>
                        </a:spcBef>
                        <a:spcAft>
                          <a:spcPts val="0"/>
                        </a:spcAft>
                      </a:pPr>
                      <a:endPar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b">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55857145"/>
                  </a:ext>
                </a:extLst>
              </a:tr>
            </a:tbl>
          </a:graphicData>
        </a:graphic>
      </p:graphicFrame>
    </p:spTree>
    <p:custDataLst>
      <p:tags r:id="rId1"/>
    </p:custDataLst>
    <p:extLst>
      <p:ext uri="{BB962C8B-B14F-4D97-AF65-F5344CB8AC3E}">
        <p14:creationId xmlns:p14="http://schemas.microsoft.com/office/powerpoint/2010/main" val="160076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rmAutofit/>
            <a:scene3d>
              <a:camera prst="orthographicFront">
                <a:rot lat="0" lon="0" rev="0"/>
              </a:camera>
              <a:lightRig rig="threePt" dir="t"/>
            </a:scene3d>
          </a:bodyPr>
          <a:lstStyle/>
          <a:p>
            <a:pPr marL="0" indent="0" algn="ctr">
              <a:buNone/>
            </a:pPr>
            <a:r>
              <a:rPr lang="en-US" sz="3200" cap="all">
                <a:solidFill>
                  <a:srgbClr val="002657"/>
                </a:solidFill>
                <a:latin typeface="Arial Black" panose="020B0A04020102020204" pitchFamily="34" charset="0"/>
                <a:ea typeface="Verdana" panose="020B0604030504040204" pitchFamily="34" charset="0"/>
                <a:cs typeface="Verdana" panose="020B0604030504040204" pitchFamily="34" charset="0"/>
              </a:rPr>
              <a:t>uf go: Hotel rates &amp; discounts</a:t>
            </a:r>
          </a:p>
        </p:txBody>
      </p:sp>
      <p:sp>
        <p:nvSpPr>
          <p:cNvPr id="8" name="Content Placeholder 2"/>
          <p:cNvSpPr txBox="1">
            <a:spLocks/>
          </p:cNvSpPr>
          <p:nvPr/>
        </p:nvSpPr>
        <p:spPr>
          <a:xfrm>
            <a:off x="760567" y="1386038"/>
            <a:ext cx="10590245" cy="4464346"/>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nSpc>
                <a:spcPct val="107000"/>
              </a:lnSpc>
              <a:spcBef>
                <a:spcPts val="0"/>
              </a:spcBef>
              <a:spcAft>
                <a:spcPts val="800"/>
              </a:spcAft>
              <a:buSzPts val="1000"/>
              <a:buNone/>
              <a:tabLst>
                <a:tab pos="457200" algn="l"/>
              </a:tabLst>
            </a:pPr>
            <a:endParaRPr lang="en-US">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7679BAF-4E71-029D-85A1-CF93DF3A7678}"/>
              </a:ext>
            </a:extLst>
          </p:cNvPr>
          <p:cNvSpPr txBox="1"/>
          <p:nvPr/>
        </p:nvSpPr>
        <p:spPr>
          <a:xfrm>
            <a:off x="491419" y="1280423"/>
            <a:ext cx="10891413" cy="369332"/>
          </a:xfrm>
          <a:prstGeom prst="rect">
            <a:avLst/>
          </a:prstGeom>
          <a:noFill/>
        </p:spPr>
        <p:txBody>
          <a:bodyPr wrap="square" rtlCol="0">
            <a:spAutoFit/>
          </a:bodyPr>
          <a:lstStyle/>
          <a:p>
            <a:endParaRPr lang="en-US"/>
          </a:p>
        </p:txBody>
      </p:sp>
      <p:pic>
        <p:nvPicPr>
          <p:cNvPr id="3074" name="Picture 2" descr="A screenshot of a search engine&#10;&#10;Description automatically generated">
            <a:extLst>
              <a:ext uri="{FF2B5EF4-FFF2-40B4-BE49-F238E27FC236}">
                <a16:creationId xmlns:a16="http://schemas.microsoft.com/office/drawing/2014/main" id="{13D5D0EF-DD23-A184-0EF0-536063207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352" y="1465089"/>
            <a:ext cx="8105295" cy="48521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C256722-4C18-1ECA-FBD1-A8CC9C69DD65}"/>
              </a:ext>
            </a:extLst>
          </p:cNvPr>
          <p:cNvPicPr>
            <a:picLocks noChangeAspect="1"/>
          </p:cNvPicPr>
          <p:nvPr/>
        </p:nvPicPr>
        <p:blipFill>
          <a:blip r:embed="rId5"/>
          <a:stretch>
            <a:fillRect/>
          </a:stretch>
        </p:blipFill>
        <p:spPr>
          <a:xfrm>
            <a:off x="4119849" y="3014436"/>
            <a:ext cx="701101" cy="414564"/>
          </a:xfrm>
          <a:prstGeom prst="rect">
            <a:avLst/>
          </a:prstGeom>
        </p:spPr>
      </p:pic>
    </p:spTree>
    <p:custDataLst>
      <p:tags r:id="rId1"/>
    </p:custDataLst>
    <p:extLst>
      <p:ext uri="{BB962C8B-B14F-4D97-AF65-F5344CB8AC3E}">
        <p14:creationId xmlns:p14="http://schemas.microsoft.com/office/powerpoint/2010/main" val="2468868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8</TotalTime>
  <Words>2067</Words>
  <Application>Microsoft Office PowerPoint</Application>
  <PresentationFormat>Widescreen</PresentationFormat>
  <Paragraphs>242</Paragraphs>
  <Slides>17</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Arial Black</vt:lpstr>
      <vt:lpstr>Calibri</vt:lpstr>
      <vt:lpstr>Calibri Light</vt:lpstr>
      <vt:lpstr>Century Gothic</vt:lpstr>
      <vt:lpstr>Symbol</vt:lpstr>
      <vt:lpstr>Times New Roman</vt:lpstr>
      <vt:lpstr>Wingdings</vt:lpstr>
      <vt:lpstr>Wingdings 3</vt:lpstr>
      <vt:lpstr>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Barrera,Kay</dc:creator>
  <cp:lastModifiedBy>Peprah-Asante,V</cp:lastModifiedBy>
  <cp:revision>2</cp:revision>
  <dcterms:created xsi:type="dcterms:W3CDTF">2024-01-24T15:52:47Z</dcterms:created>
  <dcterms:modified xsi:type="dcterms:W3CDTF">2024-02-02T22:29:59Z</dcterms:modified>
</cp:coreProperties>
</file>